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5"/>
  </p:notesMasterIdLst>
  <p:sldIdLst>
    <p:sldId id="256" r:id="rId3"/>
    <p:sldId id="260" r:id="rId4"/>
    <p:sldId id="261" r:id="rId5"/>
    <p:sldId id="257" r:id="rId6"/>
    <p:sldId id="258" r:id="rId7"/>
    <p:sldId id="259" r:id="rId8"/>
    <p:sldId id="262" r:id="rId9"/>
    <p:sldId id="263" r:id="rId10"/>
    <p:sldId id="264" r:id="rId11"/>
    <p:sldId id="265" r:id="rId12"/>
    <p:sldId id="266" r:id="rId13"/>
    <p:sldId id="267" r:id="rId14"/>
    <p:sldId id="268" r:id="rId15"/>
    <p:sldId id="269" r:id="rId16"/>
    <p:sldId id="270" r:id="rId17"/>
    <p:sldId id="274" r:id="rId18"/>
    <p:sldId id="275" r:id="rId19"/>
    <p:sldId id="271" r:id="rId20"/>
    <p:sldId id="272" r:id="rId21"/>
    <p:sldId id="273"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355" r:id="rId41"/>
    <p:sldId id="356" r:id="rId42"/>
    <p:sldId id="357" r:id="rId43"/>
    <p:sldId id="358" r:id="rId44"/>
    <p:sldId id="295" r:id="rId45"/>
    <p:sldId id="296" r:id="rId46"/>
    <p:sldId id="297" r:id="rId47"/>
    <p:sldId id="298" r:id="rId48"/>
    <p:sldId id="294"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7"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viewProps" Target="view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651800-FF59-4D56-8602-DDD556604537}" type="datetimeFigureOut">
              <a:rPr lang="en-US" smtClean="0"/>
              <a:t>8/22/2019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7CAE4F-BF49-41A2-9879-362FB3BE2A02}" type="slidenum">
              <a:rPr lang="en-US" smtClean="0"/>
              <a:t>‹#›</a:t>
            </a:fld>
            <a:endParaRPr lang="en-US"/>
          </a:p>
        </p:txBody>
      </p:sp>
    </p:spTree>
    <p:extLst>
      <p:ext uri="{BB962C8B-B14F-4D97-AF65-F5344CB8AC3E}">
        <p14:creationId xmlns:p14="http://schemas.microsoft.com/office/powerpoint/2010/main" val="4087380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46544-84B0-4C55-BFF7-8F34AA4F2979}"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230937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46544-84B0-4C55-BFF7-8F34AA4F2979}" type="slidenum">
              <a:rPr lang="en-US" smtClean="0"/>
              <a:t>5</a:t>
            </a:fld>
            <a:endParaRPr lang="en-US"/>
          </a:p>
        </p:txBody>
      </p:sp>
    </p:spTree>
    <p:extLst>
      <p:ext uri="{BB962C8B-B14F-4D97-AF65-F5344CB8AC3E}">
        <p14:creationId xmlns:p14="http://schemas.microsoft.com/office/powerpoint/2010/main" val="1289701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46544-84B0-4C55-BFF7-8F34AA4F2979}" type="slidenum">
              <a:rPr lang="en-US" smtClean="0"/>
              <a:t>9</a:t>
            </a:fld>
            <a:endParaRPr lang="en-US"/>
          </a:p>
        </p:txBody>
      </p:sp>
    </p:spTree>
    <p:extLst>
      <p:ext uri="{BB962C8B-B14F-4D97-AF65-F5344CB8AC3E}">
        <p14:creationId xmlns:p14="http://schemas.microsoft.com/office/powerpoint/2010/main" val="3367856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46544-84B0-4C55-BFF7-8F34AA4F2979}" type="slidenum">
              <a:rPr lang="en-US" smtClean="0"/>
              <a:t>12</a:t>
            </a:fld>
            <a:endParaRPr lang="en-US"/>
          </a:p>
        </p:txBody>
      </p:sp>
    </p:spTree>
    <p:extLst>
      <p:ext uri="{BB962C8B-B14F-4D97-AF65-F5344CB8AC3E}">
        <p14:creationId xmlns:p14="http://schemas.microsoft.com/office/powerpoint/2010/main" val="2179859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46544-84B0-4C55-BFF7-8F34AA4F2979}" type="slidenum">
              <a:rPr lang="en-US" smtClean="0"/>
              <a:t>14</a:t>
            </a:fld>
            <a:endParaRPr lang="en-US"/>
          </a:p>
        </p:txBody>
      </p:sp>
    </p:spTree>
    <p:extLst>
      <p:ext uri="{BB962C8B-B14F-4D97-AF65-F5344CB8AC3E}">
        <p14:creationId xmlns:p14="http://schemas.microsoft.com/office/powerpoint/2010/main" val="4216526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46544-84B0-4C55-BFF7-8F34AA4F2979}" type="slidenum">
              <a:rPr lang="en-US" smtClean="0"/>
              <a:t>27</a:t>
            </a:fld>
            <a:endParaRPr lang="en-US"/>
          </a:p>
        </p:txBody>
      </p:sp>
    </p:spTree>
    <p:extLst>
      <p:ext uri="{BB962C8B-B14F-4D97-AF65-F5344CB8AC3E}">
        <p14:creationId xmlns:p14="http://schemas.microsoft.com/office/powerpoint/2010/main" val="3192099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46544-84B0-4C55-BFF7-8F34AA4F2979}" type="slidenum">
              <a:rPr lang="en-US" smtClean="0"/>
              <a:t>50</a:t>
            </a:fld>
            <a:endParaRPr lang="en-US"/>
          </a:p>
        </p:txBody>
      </p:sp>
    </p:spTree>
    <p:extLst>
      <p:ext uri="{BB962C8B-B14F-4D97-AF65-F5344CB8AC3E}">
        <p14:creationId xmlns:p14="http://schemas.microsoft.com/office/powerpoint/2010/main" val="1651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3CFB47-2E21-4B87-AFA2-F1C00D0505E2}" type="datetimeFigureOut">
              <a:rPr lang="en-US" smtClean="0"/>
              <a:t>8/22/2019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1025828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3CFB47-2E21-4B87-AFA2-F1C00D0505E2}" type="datetimeFigureOut">
              <a:rPr lang="en-US" smtClean="0"/>
              <a:t>8/22/2019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1592091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3CFB47-2E21-4B87-AFA2-F1C00D0505E2}" type="datetimeFigureOut">
              <a:rPr lang="en-US" smtClean="0"/>
              <a:t>8/22/2019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1663661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3CFB47-2E21-4B87-AFA2-F1C00D0505E2}" type="datetimeFigureOut">
              <a:rPr lang="en-US" smtClean="0"/>
              <a:t>8/22/2019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164478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3CFB47-2E21-4B87-AFA2-F1C00D0505E2}" type="datetimeFigureOut">
              <a:rPr lang="en-US" smtClean="0"/>
              <a:t>8/22/2019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1922350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3CFB47-2E21-4B87-AFA2-F1C00D0505E2}" type="datetimeFigureOut">
              <a:rPr lang="en-US" smtClean="0"/>
              <a:t>8/22/2019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304015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3CFB47-2E21-4B87-AFA2-F1C00D0505E2}" type="datetimeFigureOut">
              <a:rPr lang="en-US" smtClean="0"/>
              <a:t>8/22/2019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300553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3CFB47-2E21-4B87-AFA2-F1C00D0505E2}" type="datetimeFigureOut">
              <a:rPr lang="en-US" smtClean="0"/>
              <a:t>8/22/2019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2404873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3CFB47-2E21-4B87-AFA2-F1C00D0505E2}" type="datetimeFigureOut">
              <a:rPr lang="en-US" smtClean="0"/>
              <a:t>8/22/2019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429484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3CFB47-2E21-4B87-AFA2-F1C00D0505E2}" type="datetimeFigureOut">
              <a:rPr lang="en-US" smtClean="0"/>
              <a:t>8/22/2019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4239417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3CFB47-2E21-4B87-AFA2-F1C00D0505E2}" type="datetimeFigureOut">
              <a:rPr lang="en-US" smtClean="0"/>
              <a:t>8/22/2019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6805-953D-4DDE-9E9D-D215672B43B7}" type="slidenum">
              <a:rPr lang="en-US" smtClean="0"/>
              <a:t>‹#›</a:t>
            </a:fld>
            <a:endParaRPr lang="en-US"/>
          </a:p>
        </p:txBody>
      </p:sp>
    </p:spTree>
    <p:extLst>
      <p:ext uri="{BB962C8B-B14F-4D97-AF65-F5344CB8AC3E}">
        <p14:creationId xmlns:p14="http://schemas.microsoft.com/office/powerpoint/2010/main" val="1667152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FF19A902-5C74-4DA7-82A8-8CAF39BE9A4F}" type="datetime1">
              <a:rPr lang="en-US" smtClean="0">
                <a:solidFill>
                  <a:prstClr val="white"/>
                </a:solidFill>
              </a:rPr>
              <a:pPr/>
              <a:t>8/22/2019</a:t>
            </a:fld>
            <a:endParaRPr lang="en-US" dirty="0">
              <a:solidFill>
                <a:prstClr val="white"/>
              </a:solidFill>
            </a:endParaRPr>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solidFill>
                  <a:prstClr val="white"/>
                </a:solidFill>
              </a:rPr>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97163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938E3C-DEAE-4114-B140-D2C71F829EFA}" type="datetime1">
              <a:rPr lang="en-US" smtClean="0">
                <a:solidFill>
                  <a:srgbClr val="ACD433"/>
                </a:solidFill>
              </a:rPr>
              <a:pPr/>
              <a:t>8/22/2019</a:t>
            </a:fld>
            <a:endParaRPr lang="en-US" dirty="0">
              <a:solidFill>
                <a:srgbClr val="ACD433"/>
              </a:solidFill>
            </a:endParaRPr>
          </a:p>
        </p:txBody>
      </p:sp>
      <p:sp>
        <p:nvSpPr>
          <p:cNvPr id="5" name="Footer Placeholder 4"/>
          <p:cNvSpPr>
            <a:spLocks noGrp="1"/>
          </p:cNvSpPr>
          <p:nvPr>
            <p:ph type="ftr" sz="quarter" idx="11"/>
          </p:nvPr>
        </p:nvSpPr>
        <p:spPr/>
        <p:txBody>
          <a:bodyPr/>
          <a:lstStyle/>
          <a:p>
            <a:r>
              <a:rPr lang="en-US" dirty="0">
                <a:solidFill>
                  <a:srgbClr val="ACD433"/>
                </a:solidFill>
              </a:rPr>
              <a:t>
              </a:t>
            </a: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08715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E047AB-54A7-424A-BD0F-A0E1F84FAD97}" type="datetime1">
              <a:rPr lang="en-US" smtClean="0">
                <a:solidFill>
                  <a:srgbClr val="ACD433"/>
                </a:solidFill>
              </a:rPr>
              <a:pPr/>
              <a:t>8/22/2019</a:t>
            </a:fld>
            <a:endParaRPr lang="en-US" dirty="0">
              <a:solidFill>
                <a:srgbClr val="ACD433"/>
              </a:solidFill>
            </a:endParaRPr>
          </a:p>
        </p:txBody>
      </p:sp>
      <p:sp>
        <p:nvSpPr>
          <p:cNvPr id="5" name="Footer Placeholder 4"/>
          <p:cNvSpPr>
            <a:spLocks noGrp="1"/>
          </p:cNvSpPr>
          <p:nvPr>
            <p:ph type="ftr" sz="quarter" idx="11"/>
          </p:nvPr>
        </p:nvSpPr>
        <p:spPr/>
        <p:txBody>
          <a:bodyPr/>
          <a:lstStyle/>
          <a:p>
            <a:r>
              <a:rPr lang="en-US" dirty="0">
                <a:solidFill>
                  <a:srgbClr val="ACD433"/>
                </a:solidFill>
              </a:rPr>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26271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F475E2-4792-409A-B90F-67C89EBD310D}" type="datetime1">
              <a:rPr lang="en-US" smtClean="0">
                <a:solidFill>
                  <a:srgbClr val="ACD433"/>
                </a:solidFill>
              </a:rPr>
              <a:pPr/>
              <a:t>8/22/2019</a:t>
            </a:fld>
            <a:endParaRPr lang="en-US" dirty="0">
              <a:solidFill>
                <a:srgbClr val="ACD433"/>
              </a:solidFill>
            </a:endParaRPr>
          </a:p>
        </p:txBody>
      </p:sp>
      <p:sp>
        <p:nvSpPr>
          <p:cNvPr id="6" name="Footer Placeholder 5"/>
          <p:cNvSpPr>
            <a:spLocks noGrp="1"/>
          </p:cNvSpPr>
          <p:nvPr>
            <p:ph type="ftr" sz="quarter" idx="11"/>
          </p:nvPr>
        </p:nvSpPr>
        <p:spPr/>
        <p:txBody>
          <a:bodyPr/>
          <a:lstStyle/>
          <a:p>
            <a:r>
              <a:rPr lang="en-US" dirty="0">
                <a:solidFill>
                  <a:srgbClr val="ACD433"/>
                </a:solidFill>
              </a:rPr>
              <a:t>
              </a:t>
            </a:r>
          </a:p>
        </p:txBody>
      </p:sp>
      <p:sp>
        <p:nvSpPr>
          <p:cNvPr id="7" name="Slide Number Placeholder 6"/>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93827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958164D-45A5-43AF-BB34-7E809B17C2D3}" type="datetime1">
              <a:rPr lang="en-US" smtClean="0">
                <a:solidFill>
                  <a:srgbClr val="ACD433"/>
                </a:solidFill>
              </a:rPr>
              <a:pPr/>
              <a:t>8/22/2019</a:t>
            </a:fld>
            <a:endParaRPr lang="en-US" dirty="0">
              <a:solidFill>
                <a:srgbClr val="ACD433"/>
              </a:solidFill>
            </a:endParaRPr>
          </a:p>
        </p:txBody>
      </p:sp>
      <p:sp>
        <p:nvSpPr>
          <p:cNvPr id="8" name="Footer Placeholder 7"/>
          <p:cNvSpPr>
            <a:spLocks noGrp="1"/>
          </p:cNvSpPr>
          <p:nvPr>
            <p:ph type="ftr" sz="quarter" idx="11"/>
          </p:nvPr>
        </p:nvSpPr>
        <p:spPr/>
        <p:txBody>
          <a:bodyPr/>
          <a:lstStyle/>
          <a:p>
            <a:r>
              <a:rPr lang="en-US" dirty="0">
                <a:solidFill>
                  <a:srgbClr val="ACD433"/>
                </a:solidFill>
              </a:rPr>
              <a:t>
              </a:t>
            </a:r>
          </a:p>
        </p:txBody>
      </p:sp>
      <p:sp>
        <p:nvSpPr>
          <p:cNvPr id="9" name="Slide Number Placeholder 8"/>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0907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2817550-C8CB-481D-A16A-54CEC3313124}" type="datetime1">
              <a:rPr lang="en-US" smtClean="0">
                <a:solidFill>
                  <a:srgbClr val="ACD433"/>
                </a:solidFill>
              </a:rPr>
              <a:pPr/>
              <a:t>8/22/2019</a:t>
            </a:fld>
            <a:endParaRPr lang="en-US" dirty="0">
              <a:solidFill>
                <a:srgbClr val="ACD433"/>
              </a:solidFill>
            </a:endParaRPr>
          </a:p>
        </p:txBody>
      </p:sp>
      <p:sp>
        <p:nvSpPr>
          <p:cNvPr id="4" name="Footer Placeholder 3"/>
          <p:cNvSpPr>
            <a:spLocks noGrp="1"/>
          </p:cNvSpPr>
          <p:nvPr>
            <p:ph type="ftr" sz="quarter" idx="11"/>
          </p:nvPr>
        </p:nvSpPr>
        <p:spPr/>
        <p:txBody>
          <a:bodyPr/>
          <a:lstStyle/>
          <a:p>
            <a:r>
              <a:rPr lang="en-US" dirty="0">
                <a:solidFill>
                  <a:srgbClr val="ACD433"/>
                </a:solidFill>
              </a:rPr>
              <a:t>
              </a:t>
            </a:r>
          </a:p>
        </p:txBody>
      </p:sp>
      <p:sp>
        <p:nvSpPr>
          <p:cNvPr id="5" name="Slide Number Placeholder 4"/>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44859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48370-D4CB-40AB-82E1-C1A614EA7331}" type="datetime1">
              <a:rPr lang="en-US" smtClean="0">
                <a:solidFill>
                  <a:srgbClr val="ACD433"/>
                </a:solidFill>
              </a:rPr>
              <a:pPr/>
              <a:t>8/22/2019</a:t>
            </a:fld>
            <a:endParaRPr lang="en-US" dirty="0">
              <a:solidFill>
                <a:srgbClr val="ACD433"/>
              </a:solidFill>
            </a:endParaRPr>
          </a:p>
        </p:txBody>
      </p:sp>
      <p:sp>
        <p:nvSpPr>
          <p:cNvPr id="3" name="Footer Placeholder 2"/>
          <p:cNvSpPr>
            <a:spLocks noGrp="1"/>
          </p:cNvSpPr>
          <p:nvPr>
            <p:ph type="ftr" sz="quarter" idx="11"/>
          </p:nvPr>
        </p:nvSpPr>
        <p:spPr/>
        <p:txBody>
          <a:bodyPr/>
          <a:lstStyle/>
          <a:p>
            <a:r>
              <a:rPr lang="en-US" dirty="0">
                <a:solidFill>
                  <a:srgbClr val="ACD433"/>
                </a:solidFill>
              </a:rPr>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287047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EC5084-0FEF-4786-A618-8954B37C193D}" type="datetime1">
              <a:rPr lang="en-US" smtClean="0">
                <a:solidFill>
                  <a:srgbClr val="ACD433"/>
                </a:solidFill>
              </a:rPr>
              <a:pPr/>
              <a:t>8/22/2019</a:t>
            </a:fld>
            <a:endParaRPr lang="en-US" dirty="0">
              <a:solidFill>
                <a:srgbClr val="ACD433"/>
              </a:solidFill>
            </a:endParaRPr>
          </a:p>
        </p:txBody>
      </p:sp>
      <p:sp>
        <p:nvSpPr>
          <p:cNvPr id="6" name="Footer Placeholder 5"/>
          <p:cNvSpPr>
            <a:spLocks noGrp="1"/>
          </p:cNvSpPr>
          <p:nvPr>
            <p:ph type="ftr" sz="quarter" idx="11"/>
          </p:nvPr>
        </p:nvSpPr>
        <p:spPr/>
        <p:txBody>
          <a:bodyPr/>
          <a:lstStyle/>
          <a:p>
            <a:r>
              <a:rPr lang="en-US" dirty="0">
                <a:solidFill>
                  <a:srgbClr val="ACD433"/>
                </a:solidFill>
              </a:rPr>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57216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8FCF-A8C6-4ABF-B48F-2860D704FB02}" type="datetime1">
              <a:rPr lang="en-US" smtClean="0">
                <a:solidFill>
                  <a:srgbClr val="ACD433"/>
                </a:solidFill>
              </a:rPr>
              <a:pPr/>
              <a:t>8/22/2019</a:t>
            </a:fld>
            <a:endParaRPr lang="en-US" dirty="0">
              <a:solidFill>
                <a:srgbClr val="ACD433"/>
              </a:solidFill>
            </a:endParaRPr>
          </a:p>
        </p:txBody>
      </p:sp>
      <p:sp>
        <p:nvSpPr>
          <p:cNvPr id="6" name="Footer Placeholder 5"/>
          <p:cNvSpPr>
            <a:spLocks noGrp="1"/>
          </p:cNvSpPr>
          <p:nvPr>
            <p:ph type="ftr" sz="quarter" idx="11"/>
          </p:nvPr>
        </p:nvSpPr>
        <p:spPr/>
        <p:txBody>
          <a:bodyPr/>
          <a:lstStyle/>
          <a:p>
            <a:r>
              <a:rPr lang="en-US" dirty="0">
                <a:solidFill>
                  <a:srgbClr val="ACD433"/>
                </a:solidFill>
              </a:rPr>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88973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5A1696-6DA3-472F-8D0D-62637DCF5C65}" type="datetime1">
              <a:rPr lang="en-US" smtClean="0">
                <a:solidFill>
                  <a:srgbClr val="ACD433"/>
                </a:solidFill>
              </a:rPr>
              <a:pPr/>
              <a:t>8/22/2019</a:t>
            </a:fld>
            <a:endParaRPr lang="en-US" dirty="0">
              <a:solidFill>
                <a:srgbClr val="ACD433"/>
              </a:solidFill>
            </a:endParaRPr>
          </a:p>
        </p:txBody>
      </p:sp>
      <p:sp>
        <p:nvSpPr>
          <p:cNvPr id="6" name="Footer Placeholder 5"/>
          <p:cNvSpPr>
            <a:spLocks noGrp="1"/>
          </p:cNvSpPr>
          <p:nvPr>
            <p:ph type="ftr" sz="quarter" idx="11"/>
          </p:nvPr>
        </p:nvSpPr>
        <p:spPr/>
        <p:txBody>
          <a:bodyPr/>
          <a:lstStyle/>
          <a:p>
            <a:r>
              <a:rPr lang="en-US" dirty="0">
                <a:solidFill>
                  <a:srgbClr val="ACD433"/>
                </a:solidFill>
              </a:rPr>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999951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A46C65-D963-4958-9685-4DC1CF2A119E}" type="datetime1">
              <a:rPr lang="en-US" smtClean="0">
                <a:solidFill>
                  <a:srgbClr val="ACD433"/>
                </a:solidFill>
              </a:rPr>
              <a:pPr/>
              <a:t>8/22/2019</a:t>
            </a:fld>
            <a:endParaRPr lang="en-US" dirty="0">
              <a:solidFill>
                <a:srgbClr val="ACD433"/>
              </a:solidFill>
            </a:endParaRPr>
          </a:p>
        </p:txBody>
      </p:sp>
      <p:sp>
        <p:nvSpPr>
          <p:cNvPr id="5" name="Footer Placeholder 4"/>
          <p:cNvSpPr>
            <a:spLocks noGrp="1"/>
          </p:cNvSpPr>
          <p:nvPr>
            <p:ph type="ftr" sz="quarter" idx="11"/>
          </p:nvPr>
        </p:nvSpPr>
        <p:spPr/>
        <p:txBody>
          <a:bodyPr/>
          <a:lstStyle/>
          <a:p>
            <a:r>
              <a:rPr lang="en-US" dirty="0">
                <a:solidFill>
                  <a:srgbClr val="ACD433"/>
                </a:solidFill>
              </a:rPr>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6903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defTabSz="457200"/>
            <a:r>
              <a:rPr lang="en-US" sz="9600" dirty="0">
                <a:solidFill>
                  <a:srgbClr val="ACD433"/>
                </a:solidFill>
              </a:rPr>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defTabSz="457200"/>
            <a:r>
              <a:rPr lang="en-US" sz="9600" dirty="0">
                <a:solidFill>
                  <a:srgbClr val="ACD433"/>
                </a:solidFill>
              </a:rPr>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DE46E6-1341-4529-81CB-0FE8B684AA85}" type="datetime1">
              <a:rPr lang="en-US" smtClean="0">
                <a:solidFill>
                  <a:srgbClr val="ACD433"/>
                </a:solidFill>
              </a:rPr>
              <a:pPr/>
              <a:t>8/22/2019</a:t>
            </a:fld>
            <a:endParaRPr lang="en-US" dirty="0">
              <a:solidFill>
                <a:srgbClr val="ACD433"/>
              </a:solidFill>
            </a:endParaRPr>
          </a:p>
        </p:txBody>
      </p:sp>
      <p:sp>
        <p:nvSpPr>
          <p:cNvPr id="5" name="Footer Placeholder 4"/>
          <p:cNvSpPr>
            <a:spLocks noGrp="1"/>
          </p:cNvSpPr>
          <p:nvPr>
            <p:ph type="ftr" sz="quarter" idx="11"/>
          </p:nvPr>
        </p:nvSpPr>
        <p:spPr/>
        <p:txBody>
          <a:bodyPr/>
          <a:lstStyle/>
          <a:p>
            <a:r>
              <a:rPr lang="en-US" dirty="0">
                <a:solidFill>
                  <a:srgbClr val="ACD433"/>
                </a:solidFill>
              </a:rPr>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998138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63737B-A4F5-4759-AD92-3DCC7F032D52}" type="datetime1">
              <a:rPr lang="en-US" smtClean="0">
                <a:solidFill>
                  <a:srgbClr val="ACD433"/>
                </a:solidFill>
              </a:rPr>
              <a:pPr/>
              <a:t>8/22/2019</a:t>
            </a:fld>
            <a:endParaRPr lang="en-US" dirty="0">
              <a:solidFill>
                <a:srgbClr val="ACD433"/>
              </a:solidFill>
            </a:endParaRPr>
          </a:p>
        </p:txBody>
      </p:sp>
      <p:sp>
        <p:nvSpPr>
          <p:cNvPr id="5" name="Footer Placeholder 4"/>
          <p:cNvSpPr>
            <a:spLocks noGrp="1"/>
          </p:cNvSpPr>
          <p:nvPr>
            <p:ph type="ftr" sz="quarter" idx="11"/>
          </p:nvPr>
        </p:nvSpPr>
        <p:spPr/>
        <p:txBody>
          <a:bodyPr/>
          <a:lstStyle/>
          <a:p>
            <a:r>
              <a:rPr lang="en-US" dirty="0">
                <a:solidFill>
                  <a:srgbClr val="ACD433"/>
                </a:solidFill>
              </a:rPr>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282011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80BB7A0-1BCE-4C68-B40B-C5F4FAE4B4C6}" type="datetime1">
              <a:rPr lang="en-US" smtClean="0">
                <a:solidFill>
                  <a:srgbClr val="ACD433"/>
                </a:solidFill>
              </a:rPr>
              <a:pPr/>
              <a:t>8/22/2019</a:t>
            </a:fld>
            <a:endParaRPr lang="en-US" dirty="0">
              <a:solidFill>
                <a:srgbClr val="ACD433"/>
              </a:solidFill>
            </a:endParaRPr>
          </a:p>
        </p:txBody>
      </p:sp>
      <p:sp>
        <p:nvSpPr>
          <p:cNvPr id="8" name="Footer Placeholder 7"/>
          <p:cNvSpPr>
            <a:spLocks noGrp="1"/>
          </p:cNvSpPr>
          <p:nvPr>
            <p:ph type="ftr" sz="quarter" idx="11"/>
          </p:nvPr>
        </p:nvSpPr>
        <p:spPr/>
        <p:txBody>
          <a:bodyPr/>
          <a:lstStyle/>
          <a:p>
            <a:r>
              <a:rPr lang="en-US" dirty="0">
                <a:solidFill>
                  <a:srgbClr val="ACD433"/>
                </a:solidFill>
              </a:rPr>
              <a:t>
              </a:t>
            </a:r>
          </a:p>
        </p:txBody>
      </p:sp>
      <p:sp>
        <p:nvSpPr>
          <p:cNvPr id="9" name="Slide Number Placeholder 8"/>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935421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DA713FB-F727-421C-9125-6F68EE6464CB}" type="datetime1">
              <a:rPr lang="en-US" smtClean="0">
                <a:solidFill>
                  <a:srgbClr val="ACD433"/>
                </a:solidFill>
              </a:rPr>
              <a:pPr/>
              <a:t>8/22/2019</a:t>
            </a:fld>
            <a:endParaRPr lang="en-US" dirty="0">
              <a:solidFill>
                <a:srgbClr val="ACD433"/>
              </a:solidFill>
            </a:endParaRPr>
          </a:p>
        </p:txBody>
      </p:sp>
      <p:sp>
        <p:nvSpPr>
          <p:cNvPr id="8" name="Footer Placeholder 7"/>
          <p:cNvSpPr>
            <a:spLocks noGrp="1"/>
          </p:cNvSpPr>
          <p:nvPr>
            <p:ph type="ftr" sz="quarter" idx="11"/>
          </p:nvPr>
        </p:nvSpPr>
        <p:spPr/>
        <p:txBody>
          <a:bodyPr/>
          <a:lstStyle/>
          <a:p>
            <a:r>
              <a:rPr lang="en-US" dirty="0">
                <a:solidFill>
                  <a:srgbClr val="ACD433"/>
                </a:solidFill>
              </a:rPr>
              <a:t>
              </a:t>
            </a:r>
          </a:p>
        </p:txBody>
      </p:sp>
      <p:sp>
        <p:nvSpPr>
          <p:cNvPr id="9" name="Slide Number Placeholder 8"/>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490771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29503D-422D-491C-8E62-1AD83234DAB0}" type="datetime1">
              <a:rPr lang="en-US" smtClean="0">
                <a:solidFill>
                  <a:srgbClr val="ACD433"/>
                </a:solidFill>
              </a:rPr>
              <a:pPr/>
              <a:t>8/22/2019</a:t>
            </a:fld>
            <a:endParaRPr lang="en-US" dirty="0">
              <a:solidFill>
                <a:srgbClr val="ACD433"/>
              </a:solidFill>
            </a:endParaRPr>
          </a:p>
        </p:txBody>
      </p:sp>
      <p:sp>
        <p:nvSpPr>
          <p:cNvPr id="5" name="Footer Placeholder 4"/>
          <p:cNvSpPr>
            <a:spLocks noGrp="1"/>
          </p:cNvSpPr>
          <p:nvPr>
            <p:ph type="ftr" sz="quarter" idx="11"/>
          </p:nvPr>
        </p:nvSpPr>
        <p:spPr/>
        <p:txBody>
          <a:bodyPr/>
          <a:lstStyle/>
          <a:p>
            <a:r>
              <a:rPr lang="en-US" dirty="0">
                <a:solidFill>
                  <a:srgbClr val="ACD433"/>
                </a:solidFill>
              </a:rPr>
              <a:t>
              </a:t>
            </a: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839869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6F5D78-8418-493F-BB28-26D4F73CD8FB}" type="datetime1">
              <a:rPr lang="en-US" smtClean="0">
                <a:solidFill>
                  <a:srgbClr val="ACD433"/>
                </a:solidFill>
              </a:rPr>
              <a:pPr/>
              <a:t>8/22/2019</a:t>
            </a:fld>
            <a:endParaRPr lang="en-US" dirty="0">
              <a:solidFill>
                <a:srgbClr val="ACD433"/>
              </a:solidFill>
            </a:endParaRPr>
          </a:p>
        </p:txBody>
      </p:sp>
      <p:sp>
        <p:nvSpPr>
          <p:cNvPr id="5" name="Footer Placeholder 4"/>
          <p:cNvSpPr>
            <a:spLocks noGrp="1"/>
          </p:cNvSpPr>
          <p:nvPr>
            <p:ph type="ftr" sz="quarter" idx="11"/>
          </p:nvPr>
        </p:nvSpPr>
        <p:spPr/>
        <p:txBody>
          <a:bodyPr/>
          <a:lstStyle/>
          <a:p>
            <a:r>
              <a:rPr lang="en-US" dirty="0">
                <a:solidFill>
                  <a:srgbClr val="ACD433"/>
                </a:solidFill>
              </a:rPr>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15655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3CFB47-2E21-4B87-AFA2-F1C00D0505E2}" type="datetimeFigureOut">
              <a:rPr lang="en-US" smtClean="0"/>
              <a:t>8/22/2019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E56805-953D-4DDE-9E9D-D215672B43B7}" type="slidenum">
              <a:rPr lang="en-US" smtClean="0"/>
              <a:t>‹#›</a:t>
            </a:fld>
            <a:endParaRPr lang="en-US"/>
          </a:p>
        </p:txBody>
      </p:sp>
    </p:spTree>
    <p:extLst>
      <p:ext uri="{BB962C8B-B14F-4D97-AF65-F5344CB8AC3E}">
        <p14:creationId xmlns:p14="http://schemas.microsoft.com/office/powerpoint/2010/main" val="1185145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pPr defTabSz="457200"/>
            <a:fld id="{52D1912B-2245-42C2-8CFD-3227E82684F9}" type="datetime1">
              <a:rPr lang="en-US" smtClean="0">
                <a:solidFill>
                  <a:srgbClr val="ACD433"/>
                </a:solidFill>
              </a:rPr>
              <a:pPr defTabSz="457200"/>
              <a:t>8/22/2019</a:t>
            </a:fld>
            <a:endParaRPr lang="en-US" dirty="0">
              <a:solidFill>
                <a:srgbClr val="ACD433"/>
              </a:solidFill>
            </a:endParaRPr>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pPr defTabSz="457200"/>
            <a:r>
              <a:rPr lang="en-US" dirty="0">
                <a:solidFill>
                  <a:srgbClr val="ACD433"/>
                </a:solidFill>
              </a:rPr>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pPr defTabSz="457200"/>
            <a:fld id="{D57F1E4F-1CFF-5643-939E-217C01CDF565}" type="slidenum">
              <a:rPr lang="en-US" dirty="0">
                <a:solidFill>
                  <a:prstClr val="white"/>
                </a:solidFill>
              </a:rPr>
              <a:pPr defTabSz="457200"/>
              <a:t>‹#›</a:t>
            </a:fld>
            <a:endParaRPr lang="en-US" dirty="0">
              <a:solidFill>
                <a:prstClr val="white"/>
              </a:solidFill>
            </a:endParaRPr>
          </a:p>
        </p:txBody>
      </p:sp>
    </p:spTree>
    <p:extLst>
      <p:ext uri="{BB962C8B-B14F-4D97-AF65-F5344CB8AC3E}">
        <p14:creationId xmlns:p14="http://schemas.microsoft.com/office/powerpoint/2010/main" val="35918686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9469502" cy="2677648"/>
          </a:xfrm>
        </p:spPr>
        <p:txBody>
          <a:bodyPr/>
          <a:lstStyle/>
          <a:p>
            <a:r>
              <a:rPr lang="en-US" dirty="0" smtClean="0"/>
              <a:t>Security Awareness Training</a:t>
            </a:r>
            <a:endParaRPr lang="en-US" dirty="0"/>
          </a:p>
        </p:txBody>
      </p:sp>
      <p:sp>
        <p:nvSpPr>
          <p:cNvPr id="3" name="Subtitle 2"/>
          <p:cNvSpPr>
            <a:spLocks noGrp="1"/>
          </p:cNvSpPr>
          <p:nvPr>
            <p:ph type="subTitle" idx="1"/>
          </p:nvPr>
        </p:nvSpPr>
        <p:spPr/>
        <p:txBody>
          <a:bodyPr/>
          <a:lstStyle/>
          <a:p>
            <a:r>
              <a:rPr lang="en-US" dirty="0" smtClean="0"/>
              <a:t>CJIS Security Policy v5.7</a:t>
            </a:r>
          </a:p>
          <a:p>
            <a:r>
              <a:rPr lang="en-US" dirty="0" smtClean="0"/>
              <a:t>Policy area 5.2</a:t>
            </a:r>
            <a:endParaRPr lang="en-US" dirty="0"/>
          </a:p>
        </p:txBody>
      </p:sp>
    </p:spTree>
    <p:extLst>
      <p:ext uri="{BB962C8B-B14F-4D97-AF65-F5344CB8AC3E}">
        <p14:creationId xmlns:p14="http://schemas.microsoft.com/office/powerpoint/2010/main" val="4230564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idx="1"/>
          </p:nvPr>
        </p:nvSpPr>
        <p:spPr/>
        <p:txBody>
          <a:bodyPr/>
          <a:lstStyle/>
          <a:p>
            <a:r>
              <a:rPr lang="en-US" dirty="0" smtClean="0"/>
              <a:t>What</a:t>
            </a:r>
            <a:endParaRPr lang="en-US" dirty="0"/>
          </a:p>
        </p:txBody>
      </p:sp>
      <p:sp>
        <p:nvSpPr>
          <p:cNvPr id="12" name="Content Placeholder 11"/>
          <p:cNvSpPr>
            <a:spLocks noGrp="1"/>
          </p:cNvSpPr>
          <p:nvPr>
            <p:ph sz="half" idx="2"/>
          </p:nvPr>
        </p:nvSpPr>
        <p:spPr/>
        <p:txBody>
          <a:bodyPr/>
          <a:lstStyle/>
          <a:p>
            <a:r>
              <a:rPr lang="en-US" dirty="0" smtClean="0"/>
              <a:t>The protection of Criminal Justice Information (CJI) originating from the Department of Justice (FBI CJIS data).</a:t>
            </a:r>
            <a:endParaRPr lang="en-US" dirty="0"/>
          </a:p>
        </p:txBody>
      </p:sp>
      <p:sp>
        <p:nvSpPr>
          <p:cNvPr id="13" name="Text Placeholder 12"/>
          <p:cNvSpPr>
            <a:spLocks noGrp="1"/>
          </p:cNvSpPr>
          <p:nvPr>
            <p:ph type="body" sz="quarter" idx="3"/>
          </p:nvPr>
        </p:nvSpPr>
        <p:spPr/>
        <p:txBody>
          <a:bodyPr/>
          <a:lstStyle/>
          <a:p>
            <a:r>
              <a:rPr lang="en-US" dirty="0" smtClean="0"/>
              <a:t>When</a:t>
            </a:r>
          </a:p>
        </p:txBody>
      </p:sp>
      <p:sp>
        <p:nvSpPr>
          <p:cNvPr id="14" name="Content Placeholder 13"/>
          <p:cNvSpPr>
            <a:spLocks noGrp="1"/>
          </p:cNvSpPr>
          <p:nvPr>
            <p:ph sz="quarter" idx="4"/>
          </p:nvPr>
        </p:nvSpPr>
        <p:spPr/>
        <p:txBody>
          <a:bodyPr/>
          <a:lstStyle/>
          <a:p>
            <a:r>
              <a:rPr lang="en-US" dirty="0" smtClean="0"/>
              <a:t>Basic security awareness training shall be required within six months of initial assignment, and biennially thereafter, for all personnel who have access to CJI.</a:t>
            </a:r>
            <a:endParaRPr lang="en-US" dirty="0"/>
          </a:p>
        </p:txBody>
      </p:sp>
    </p:spTree>
    <p:extLst>
      <p:ext uri="{BB962C8B-B14F-4D97-AF65-F5344CB8AC3E}">
        <p14:creationId xmlns:p14="http://schemas.microsoft.com/office/powerpoint/2010/main" val="2899064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smtClean="0"/>
              <a:t>Who</a:t>
            </a:r>
            <a:endParaRPr lang="en-US" dirty="0"/>
          </a:p>
        </p:txBody>
      </p:sp>
      <p:sp>
        <p:nvSpPr>
          <p:cNvPr id="6" name="Content Placeholder 5"/>
          <p:cNvSpPr>
            <a:spLocks noGrp="1"/>
          </p:cNvSpPr>
          <p:nvPr>
            <p:ph sz="half" idx="2"/>
          </p:nvPr>
        </p:nvSpPr>
        <p:spPr/>
        <p:txBody>
          <a:bodyPr/>
          <a:lstStyle/>
          <a:p>
            <a:r>
              <a:rPr lang="en-US" dirty="0" smtClean="0"/>
              <a:t>All authorized personnel with access to (physical or logical) CJI.  This includes vendors and anyone who works on and or maintains a technical component that is used to send, receive, process or route a transaction to or from systems that process or maintains FBI CJIS data.</a:t>
            </a:r>
            <a:endParaRPr lang="en-US" dirty="0"/>
          </a:p>
        </p:txBody>
      </p:sp>
      <p:sp>
        <p:nvSpPr>
          <p:cNvPr id="7" name="Text Placeholder 6"/>
          <p:cNvSpPr>
            <a:spLocks noGrp="1"/>
          </p:cNvSpPr>
          <p:nvPr>
            <p:ph type="body" sz="quarter" idx="3"/>
          </p:nvPr>
        </p:nvSpPr>
        <p:spPr>
          <a:xfrm>
            <a:off x="6208710" y="2603500"/>
            <a:ext cx="4825159" cy="576262"/>
          </a:xfrm>
        </p:spPr>
        <p:txBody>
          <a:bodyPr/>
          <a:lstStyle/>
          <a:p>
            <a:r>
              <a:rPr lang="en-US" dirty="0" smtClean="0"/>
              <a:t>Why</a:t>
            </a:r>
            <a:endParaRPr lang="en-US" dirty="0"/>
          </a:p>
        </p:txBody>
      </p:sp>
      <p:sp>
        <p:nvSpPr>
          <p:cNvPr id="8" name="Content Placeholder 7"/>
          <p:cNvSpPr>
            <a:spLocks noGrp="1"/>
          </p:cNvSpPr>
          <p:nvPr>
            <p:ph sz="quarter" idx="4"/>
          </p:nvPr>
        </p:nvSpPr>
        <p:spPr/>
        <p:txBody>
          <a:bodyPr/>
          <a:lstStyle/>
          <a:p>
            <a:r>
              <a:rPr lang="en-US" dirty="0" smtClean="0"/>
              <a:t>Not only is it required per CJIS Security Policy, it is each individual’s responsibility to protect CJI with all due diligence.  Even the most technically and physically secure environments are subject to threats due to lack of due diligence and or inappropriate conduct from the insider.</a:t>
            </a:r>
            <a:endParaRPr lang="en-US" dirty="0"/>
          </a:p>
        </p:txBody>
      </p:sp>
    </p:spTree>
    <p:extLst>
      <p:ext uri="{BB962C8B-B14F-4D97-AF65-F5344CB8AC3E}">
        <p14:creationId xmlns:p14="http://schemas.microsoft.com/office/powerpoint/2010/main" val="244165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Training Levels</a:t>
            </a:r>
            <a:endParaRPr lang="en-US" dirty="0"/>
          </a:p>
        </p:txBody>
      </p:sp>
      <p:sp>
        <p:nvSpPr>
          <p:cNvPr id="3" name="Content Placeholder 2"/>
          <p:cNvSpPr>
            <a:spLocks noGrp="1"/>
          </p:cNvSpPr>
          <p:nvPr>
            <p:ph idx="1"/>
          </p:nvPr>
        </p:nvSpPr>
        <p:spPr/>
        <p:txBody>
          <a:bodyPr/>
          <a:lstStyle/>
          <a:p>
            <a:r>
              <a:rPr lang="en-US" dirty="0"/>
              <a:t>Level </a:t>
            </a:r>
            <a:r>
              <a:rPr lang="en-US" dirty="0" smtClean="0"/>
              <a:t>1:  Baseline </a:t>
            </a:r>
            <a:r>
              <a:rPr lang="en-US" dirty="0"/>
              <a:t>security awareness training for all </a:t>
            </a:r>
            <a:r>
              <a:rPr lang="en-US" dirty="0" smtClean="0"/>
              <a:t>personnel who have unescorted assess to a physically secure location.</a:t>
            </a:r>
          </a:p>
          <a:p>
            <a:r>
              <a:rPr lang="en-US" dirty="0" smtClean="0"/>
              <a:t>Level 2:  Security awareness training for all authorized personnel with physical access to Criminal Justice Information (CJI).</a:t>
            </a:r>
            <a:endParaRPr lang="en-US" dirty="0"/>
          </a:p>
          <a:p>
            <a:r>
              <a:rPr lang="en-US" dirty="0"/>
              <a:t>Level </a:t>
            </a:r>
            <a:r>
              <a:rPr lang="en-US" dirty="0" smtClean="0"/>
              <a:t>3</a:t>
            </a:r>
            <a:r>
              <a:rPr lang="en-US" dirty="0"/>
              <a:t>: </a:t>
            </a:r>
            <a:r>
              <a:rPr lang="en-US" dirty="0" smtClean="0"/>
              <a:t> Security </a:t>
            </a:r>
            <a:r>
              <a:rPr lang="en-US" dirty="0"/>
              <a:t>awareness training for all authorized personnel with </a:t>
            </a:r>
            <a:r>
              <a:rPr lang="en-US" dirty="0" smtClean="0"/>
              <a:t>both </a:t>
            </a:r>
            <a:r>
              <a:rPr lang="en-US" dirty="0"/>
              <a:t>physical and logical access to CJI. </a:t>
            </a:r>
          </a:p>
          <a:p>
            <a:r>
              <a:rPr lang="en-US" dirty="0"/>
              <a:t>Level </a:t>
            </a:r>
            <a:r>
              <a:rPr lang="en-US" dirty="0" smtClean="0"/>
              <a:t>4:  Security </a:t>
            </a:r>
            <a:r>
              <a:rPr lang="en-US" dirty="0"/>
              <a:t>awareness training for all Information </a:t>
            </a:r>
            <a:r>
              <a:rPr lang="en-US" dirty="0" smtClean="0"/>
              <a:t>Technology personnel (system administrators, security administrators, and network administrators, etc.).</a:t>
            </a:r>
            <a:endParaRPr lang="en-US" dirty="0"/>
          </a:p>
          <a:p>
            <a:endParaRPr lang="en-US" dirty="0"/>
          </a:p>
        </p:txBody>
      </p:sp>
      <p:sp>
        <p:nvSpPr>
          <p:cNvPr id="4" name="TextBox 3"/>
          <p:cNvSpPr txBox="1"/>
          <p:nvPr/>
        </p:nvSpPr>
        <p:spPr>
          <a:xfrm>
            <a:off x="1154953" y="5858360"/>
            <a:ext cx="8120783" cy="430887"/>
          </a:xfrm>
          <a:prstGeom prst="rect">
            <a:avLst/>
          </a:prstGeom>
          <a:noFill/>
        </p:spPr>
        <p:txBody>
          <a:bodyPr wrap="square" rtlCol="0">
            <a:spAutoFit/>
          </a:bodyPr>
          <a:lstStyle/>
          <a:p>
            <a:r>
              <a:rPr lang="en-US" sz="1100" dirty="0" smtClean="0"/>
              <a:t>**Note – to complete a level of training the previous level(s) also needs to be completed.  Example, for level 3 training you must complete levels 1, 2, and 3.</a:t>
            </a:r>
            <a:endParaRPr lang="en-US" sz="1100" dirty="0"/>
          </a:p>
        </p:txBody>
      </p:sp>
    </p:spTree>
    <p:extLst>
      <p:ext uri="{BB962C8B-B14F-4D97-AF65-F5344CB8AC3E}">
        <p14:creationId xmlns:p14="http://schemas.microsoft.com/office/powerpoint/2010/main" val="1199294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Level 1</a:t>
            </a:r>
            <a:endParaRPr lang="en-US" dirty="0"/>
          </a:p>
        </p:txBody>
      </p:sp>
      <p:sp>
        <p:nvSpPr>
          <p:cNvPr id="3" name="Subtitle 2"/>
          <p:cNvSpPr>
            <a:spLocks noGrp="1"/>
          </p:cNvSpPr>
          <p:nvPr>
            <p:ph type="subTitle" idx="1"/>
          </p:nvPr>
        </p:nvSpPr>
        <p:spPr/>
        <p:txBody>
          <a:bodyPr/>
          <a:lstStyle/>
          <a:p>
            <a:r>
              <a:rPr lang="en-US" dirty="0"/>
              <a:t>Baseline security awareness training for all personnel who have unescorted assess to a physically secure location.</a:t>
            </a:r>
          </a:p>
          <a:p>
            <a:endParaRPr lang="en-US" dirty="0"/>
          </a:p>
        </p:txBody>
      </p:sp>
    </p:spTree>
    <p:extLst>
      <p:ext uri="{BB962C8B-B14F-4D97-AF65-F5344CB8AC3E}">
        <p14:creationId xmlns:p14="http://schemas.microsoft.com/office/powerpoint/2010/main" val="3677853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Level 1 Key Points</a:t>
            </a:r>
            <a:endParaRPr lang="en-US" dirty="0"/>
          </a:p>
        </p:txBody>
      </p:sp>
      <p:sp>
        <p:nvSpPr>
          <p:cNvPr id="3" name="Content Placeholder 2"/>
          <p:cNvSpPr>
            <a:spLocks noGrp="1"/>
          </p:cNvSpPr>
          <p:nvPr>
            <p:ph idx="1"/>
          </p:nvPr>
        </p:nvSpPr>
        <p:spPr/>
        <p:txBody>
          <a:bodyPr>
            <a:normAutofit/>
          </a:bodyPr>
          <a:lstStyle/>
          <a:p>
            <a:r>
              <a:rPr lang="en-US" dirty="0"/>
              <a:t>Rules that describe responsibilities and expected behavior with regard to </a:t>
            </a:r>
            <a:r>
              <a:rPr lang="en-US" dirty="0" smtClean="0"/>
              <a:t>CJI usage.</a:t>
            </a:r>
          </a:p>
          <a:p>
            <a:r>
              <a:rPr lang="en-US" dirty="0"/>
              <a:t>Implications of </a:t>
            </a:r>
            <a:r>
              <a:rPr lang="en-US" dirty="0" smtClean="0"/>
              <a:t>noncompliance.</a:t>
            </a:r>
          </a:p>
          <a:p>
            <a:r>
              <a:rPr lang="en-US" dirty="0"/>
              <a:t>Incident response (Points of contact; Individual actions). </a:t>
            </a:r>
            <a:endParaRPr lang="en-US" dirty="0" smtClean="0"/>
          </a:p>
          <a:p>
            <a:r>
              <a:rPr lang="en-US" dirty="0" smtClean="0"/>
              <a:t>Visitor </a:t>
            </a:r>
            <a:r>
              <a:rPr lang="en-US" dirty="0"/>
              <a:t>control and physical access to spaces—discuss applicable physical </a:t>
            </a:r>
            <a:r>
              <a:rPr lang="en-US" dirty="0" smtClean="0"/>
              <a:t>security policy and procedures, e.g., challenge strangers, report unusual activity.</a:t>
            </a:r>
          </a:p>
          <a:p>
            <a:endParaRPr lang="en-US" dirty="0"/>
          </a:p>
          <a:p>
            <a:endParaRPr lang="en-US" dirty="0"/>
          </a:p>
          <a:p>
            <a:endParaRPr lang="en-US" dirty="0"/>
          </a:p>
        </p:txBody>
      </p:sp>
    </p:spTree>
    <p:extLst>
      <p:ext uri="{BB962C8B-B14F-4D97-AF65-F5344CB8AC3E}">
        <p14:creationId xmlns:p14="http://schemas.microsoft.com/office/powerpoint/2010/main" val="1767184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055431" y="609600"/>
            <a:ext cx="5190065" cy="4572000"/>
          </a:xfrm>
        </p:spPr>
        <p:txBody>
          <a:bodyPr>
            <a:normAutofit fontScale="92500" lnSpcReduction="20000"/>
          </a:bodyPr>
          <a:lstStyle/>
          <a:p>
            <a:r>
              <a:rPr lang="en-US" dirty="0"/>
              <a:t>FBI CJIS data is any data derived from the national CJIS Division systems</a:t>
            </a:r>
            <a:r>
              <a:rPr lang="en-US" dirty="0" smtClean="0"/>
              <a:t>.</a:t>
            </a:r>
            <a:endParaRPr lang="en-US" dirty="0"/>
          </a:p>
          <a:p>
            <a:r>
              <a:rPr lang="en-US" dirty="0"/>
              <a:t>Many state CJIS systems (they include state hot file and criminal history data) contain FBI CJIS data and must be afforded the same security as national systems</a:t>
            </a:r>
            <a:r>
              <a:rPr lang="en-US" dirty="0" smtClean="0"/>
              <a:t>.</a:t>
            </a:r>
            <a:r>
              <a:rPr lang="en-US" dirty="0"/>
              <a:t> </a:t>
            </a:r>
          </a:p>
          <a:p>
            <a:r>
              <a:rPr lang="en-US" dirty="0"/>
              <a:t>Criminal History Record Information (CHRI) is arrest-based data and any derivative information from that record</a:t>
            </a:r>
            <a:r>
              <a:rPr lang="en-US" dirty="0" smtClean="0"/>
              <a:t>.</a:t>
            </a:r>
          </a:p>
          <a:p>
            <a:pPr>
              <a:buFont typeface="+mj-lt"/>
              <a:buAutoNum type="arabicPeriod"/>
            </a:pPr>
            <a:r>
              <a:rPr lang="en-US" dirty="0" smtClean="0"/>
              <a:t>Descriptive Data</a:t>
            </a:r>
          </a:p>
          <a:p>
            <a:pPr>
              <a:buFont typeface="+mj-lt"/>
              <a:buAutoNum type="arabicPeriod"/>
            </a:pPr>
            <a:r>
              <a:rPr lang="en-US" dirty="0" smtClean="0"/>
              <a:t>Sentencing Data</a:t>
            </a:r>
          </a:p>
          <a:p>
            <a:pPr>
              <a:buFont typeface="+mj-lt"/>
              <a:buAutoNum type="arabicPeriod"/>
            </a:pPr>
            <a:r>
              <a:rPr lang="en-US" dirty="0" smtClean="0"/>
              <a:t>FBI Number</a:t>
            </a:r>
          </a:p>
          <a:p>
            <a:pPr>
              <a:buFont typeface="+mj-lt"/>
              <a:buAutoNum type="arabicPeriod"/>
            </a:pPr>
            <a:r>
              <a:rPr lang="en-US" dirty="0" smtClean="0"/>
              <a:t>Conviction Status</a:t>
            </a:r>
          </a:p>
          <a:p>
            <a:pPr>
              <a:buFont typeface="+mj-lt"/>
              <a:buAutoNum type="arabicPeriod"/>
            </a:pPr>
            <a:r>
              <a:rPr lang="en-US" dirty="0" smtClean="0"/>
              <a:t>Incarceration</a:t>
            </a:r>
          </a:p>
          <a:p>
            <a:pPr>
              <a:buFont typeface="+mj-lt"/>
              <a:buAutoNum type="arabicPeriod"/>
            </a:pPr>
            <a:r>
              <a:rPr lang="en-US" dirty="0" smtClean="0"/>
              <a:t>Probation &amp; Parole Information</a:t>
            </a:r>
            <a:endParaRPr lang="en-US" dirty="0"/>
          </a:p>
          <a:p>
            <a:endParaRPr lang="en-US" dirty="0"/>
          </a:p>
        </p:txBody>
      </p:sp>
      <p:sp>
        <p:nvSpPr>
          <p:cNvPr id="5" name="Text Placeholder 4"/>
          <p:cNvSpPr>
            <a:spLocks noGrp="1"/>
          </p:cNvSpPr>
          <p:nvPr>
            <p:ph type="body" sz="half" idx="2"/>
          </p:nvPr>
        </p:nvSpPr>
        <p:spPr>
          <a:xfrm>
            <a:off x="1154955" y="2052321"/>
            <a:ext cx="2793158" cy="3129279"/>
          </a:xfrm>
        </p:spPr>
        <p:txBody>
          <a:bodyPr/>
          <a:lstStyle/>
          <a:p>
            <a:pPr algn="ctr"/>
            <a:r>
              <a:rPr lang="en-US" sz="2400" dirty="0" smtClean="0"/>
              <a:t>What are we protecting?</a:t>
            </a:r>
          </a:p>
          <a:p>
            <a:endParaRPr lang="en-US" dirty="0"/>
          </a:p>
          <a:p>
            <a:pPr algn="ctr"/>
            <a:r>
              <a:rPr lang="en-US" dirty="0" smtClean="0"/>
              <a:t>Rules that describe responsibilities and expected behavior with regard to CJI usage.</a:t>
            </a:r>
            <a:endParaRPr lang="en-US" dirty="0"/>
          </a:p>
        </p:txBody>
      </p:sp>
      <p:sp>
        <p:nvSpPr>
          <p:cNvPr id="6" name="TextBox 5"/>
          <p:cNvSpPr txBox="1"/>
          <p:nvPr/>
        </p:nvSpPr>
        <p:spPr>
          <a:xfrm>
            <a:off x="4934857" y="5181600"/>
            <a:ext cx="6502400" cy="1200329"/>
          </a:xfrm>
          <a:prstGeom prst="rect">
            <a:avLst/>
          </a:prstGeom>
          <a:noFill/>
        </p:spPr>
        <p:txBody>
          <a:bodyPr wrap="square" rtlCol="0">
            <a:spAutoFit/>
          </a:bodyPr>
          <a:lstStyle/>
          <a:p>
            <a:r>
              <a:rPr lang="en-US" sz="1200" dirty="0"/>
              <a:t>The Interstate Identification Index (III) is also, known as “Triple I” provides for the decentralized interstate  III provides for the decentralized interstate exchange of Criminal History Record Information (CHRI) and functions as part of the FBI’s CJIS Division’s Integrated Automated Fingerprint Identification System (IAFIS).  All 50 states return automated CCH information to users based on an inquiry and each state may format their record response differently.</a:t>
            </a:r>
          </a:p>
        </p:txBody>
      </p:sp>
    </p:spTree>
    <p:extLst>
      <p:ext uri="{BB962C8B-B14F-4D97-AF65-F5344CB8AC3E}">
        <p14:creationId xmlns:p14="http://schemas.microsoft.com/office/powerpoint/2010/main" val="2461517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1154955" y="2019702"/>
            <a:ext cx="2793158" cy="3129279"/>
          </a:xfrm>
        </p:spPr>
        <p:txBody>
          <a:bodyPr/>
          <a:lstStyle/>
          <a:p>
            <a:pPr algn="ctr"/>
            <a:r>
              <a:rPr lang="en-US" sz="2400" dirty="0" smtClean="0"/>
              <a:t>What are we protecting?</a:t>
            </a:r>
          </a:p>
          <a:p>
            <a:endParaRPr lang="en-US" dirty="0"/>
          </a:p>
          <a:p>
            <a:pPr algn="ctr"/>
            <a:r>
              <a:rPr lang="en-US" dirty="0" smtClean="0"/>
              <a:t>Rules that describe responsibilities and expected behavior with regard to CJI usage. (continued)</a:t>
            </a:r>
            <a:endParaRPr lang="en-US" dirty="0"/>
          </a:p>
        </p:txBody>
      </p:sp>
      <p:sp>
        <p:nvSpPr>
          <p:cNvPr id="7" name="TextBox 6"/>
          <p:cNvSpPr txBox="1"/>
          <p:nvPr/>
        </p:nvSpPr>
        <p:spPr>
          <a:xfrm>
            <a:off x="4947556" y="691243"/>
            <a:ext cx="6890658" cy="5786199"/>
          </a:xfrm>
          <a:prstGeom prst="rect">
            <a:avLst/>
          </a:prstGeom>
          <a:noFill/>
        </p:spPr>
        <p:txBody>
          <a:bodyPr wrap="square" rtlCol="0">
            <a:spAutoFit/>
          </a:bodyPr>
          <a:lstStyle/>
          <a:p>
            <a:r>
              <a:rPr lang="en-US" sz="1600" dirty="0"/>
              <a:t>Under the III, the FBI maintains an index of </a:t>
            </a:r>
            <a:r>
              <a:rPr lang="en-US" sz="1600" dirty="0" smtClean="0"/>
              <a:t>persons </a:t>
            </a:r>
          </a:p>
          <a:p>
            <a:r>
              <a:rPr lang="en-US" sz="1600" dirty="0" smtClean="0"/>
              <a:t>arrested </a:t>
            </a:r>
            <a:r>
              <a:rPr lang="en-US" sz="1600" dirty="0"/>
              <a:t>for felonies or serious misdemeanors </a:t>
            </a:r>
            <a:endParaRPr lang="en-US" sz="1600" dirty="0" smtClean="0"/>
          </a:p>
          <a:p>
            <a:r>
              <a:rPr lang="en-US" sz="1600" dirty="0" smtClean="0"/>
              <a:t>under </a:t>
            </a:r>
            <a:r>
              <a:rPr lang="en-US" sz="1600" dirty="0"/>
              <a:t>state or federal law</a:t>
            </a:r>
            <a:r>
              <a:rPr lang="en-US" sz="1600" dirty="0" smtClean="0"/>
              <a:t>.</a:t>
            </a:r>
          </a:p>
          <a:p>
            <a:endParaRPr lang="en-US" sz="1600" dirty="0"/>
          </a:p>
          <a:p>
            <a:r>
              <a:rPr lang="en-US" sz="1600" dirty="0"/>
              <a:t>III includes identification data such as the name, birth date, race, sex and FBI/State identification numbers (SIDS) from each state that has information about an individual.</a:t>
            </a:r>
          </a:p>
          <a:p>
            <a:endParaRPr lang="en-US" sz="1600" dirty="0" smtClean="0"/>
          </a:p>
          <a:p>
            <a:r>
              <a:rPr lang="en-US" altLang="en-US" sz="1600" b="1" dirty="0">
                <a:latin typeface="+mj-lt"/>
              </a:rPr>
              <a:t>Information obtained from the III is considered CHRI and sensitive data and should be treated as such.</a:t>
            </a:r>
          </a:p>
          <a:p>
            <a:endParaRPr lang="en-US" sz="1600" dirty="0" smtClean="0">
              <a:latin typeface="+mj-lt"/>
            </a:endParaRPr>
          </a:p>
          <a:p>
            <a:r>
              <a:rPr lang="en-US" altLang="en-US" sz="1600" b="1" dirty="0">
                <a:latin typeface="+mj-lt"/>
              </a:rPr>
              <a:t>III </a:t>
            </a:r>
            <a:r>
              <a:rPr lang="en-US" altLang="en-US" sz="1600" b="1" dirty="0">
                <a:solidFill>
                  <a:srgbClr val="FF0000"/>
                </a:solidFill>
                <a:latin typeface="+mj-lt"/>
              </a:rPr>
              <a:t>may only be accessed for an authorized purpose</a:t>
            </a:r>
            <a:r>
              <a:rPr lang="en-US" altLang="en-US" sz="1600" b="1" dirty="0">
                <a:latin typeface="+mj-lt"/>
              </a:rPr>
              <a:t>, and </a:t>
            </a:r>
            <a:r>
              <a:rPr lang="en-US" altLang="en-US" sz="1600" b="1" dirty="0">
                <a:solidFill>
                  <a:srgbClr val="FF0000"/>
                </a:solidFill>
                <a:latin typeface="+mj-lt"/>
              </a:rPr>
              <a:t>may only be used for the purpose for which it was originally accessed.</a:t>
            </a:r>
          </a:p>
          <a:p>
            <a:endParaRPr lang="en-US" sz="1600" dirty="0" smtClean="0">
              <a:latin typeface="+mj-lt"/>
            </a:endParaRPr>
          </a:p>
          <a:p>
            <a:r>
              <a:rPr lang="en-US" altLang="en-US" sz="1600" b="1" dirty="0">
                <a:solidFill>
                  <a:srgbClr val="FF0000"/>
                </a:solidFill>
                <a:latin typeface="+mj-lt"/>
              </a:rPr>
              <a:t>All users are required to provide a reason </a:t>
            </a:r>
            <a:r>
              <a:rPr lang="en-US" altLang="en-US" sz="1600" b="1" dirty="0">
                <a:latin typeface="+mj-lt"/>
              </a:rPr>
              <a:t>for all III inquiries.</a:t>
            </a:r>
          </a:p>
          <a:p>
            <a:endParaRPr lang="en-US" sz="1600" dirty="0" smtClean="0"/>
          </a:p>
          <a:p>
            <a:r>
              <a:rPr lang="en-US" sz="1600" dirty="0"/>
              <a:t>A criminal justice agency is defined as the courts, State &amp; federal Inspector General Offices, and a governmental agency or any subunit thereof that performs the administration of criminal justice pursuant to a statute or executive order and that allocates a substantial part of its annual budget to the administration of criminal justice.</a:t>
            </a:r>
          </a:p>
          <a:p>
            <a:endParaRPr lang="en-US" dirty="0"/>
          </a:p>
        </p:txBody>
      </p:sp>
    </p:spTree>
    <p:extLst>
      <p:ext uri="{BB962C8B-B14F-4D97-AF65-F5344CB8AC3E}">
        <p14:creationId xmlns:p14="http://schemas.microsoft.com/office/powerpoint/2010/main" val="4217194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1176726" y="2079172"/>
            <a:ext cx="2793158" cy="3129279"/>
          </a:xfrm>
        </p:spPr>
        <p:txBody>
          <a:bodyPr/>
          <a:lstStyle/>
          <a:p>
            <a:pPr algn="ctr"/>
            <a:r>
              <a:rPr lang="en-US" sz="2400" dirty="0" smtClean="0"/>
              <a:t>What are we protecting?</a:t>
            </a:r>
          </a:p>
          <a:p>
            <a:endParaRPr lang="en-US" dirty="0"/>
          </a:p>
          <a:p>
            <a:pPr algn="ctr"/>
            <a:r>
              <a:rPr lang="en-US" dirty="0" smtClean="0"/>
              <a:t>Rules that describe responsibilities and expected behavior with regard to CJI usage. (continued)</a:t>
            </a:r>
            <a:endParaRPr lang="en-US" dirty="0"/>
          </a:p>
        </p:txBody>
      </p:sp>
      <p:sp>
        <p:nvSpPr>
          <p:cNvPr id="7" name="TextBox 6"/>
          <p:cNvSpPr txBox="1"/>
          <p:nvPr/>
        </p:nvSpPr>
        <p:spPr>
          <a:xfrm>
            <a:off x="4931228" y="1295400"/>
            <a:ext cx="6890658" cy="5632311"/>
          </a:xfrm>
          <a:prstGeom prst="rect">
            <a:avLst/>
          </a:prstGeom>
          <a:noFill/>
        </p:spPr>
        <p:txBody>
          <a:bodyPr wrap="square" rtlCol="0">
            <a:spAutoFit/>
          </a:bodyPr>
          <a:lstStyle/>
          <a:p>
            <a:r>
              <a:rPr lang="en-US" altLang="en-US" b="1" dirty="0">
                <a:solidFill>
                  <a:srgbClr val="FF0000"/>
                </a:solidFill>
              </a:rPr>
              <a:t>Voice transmission of a criminal history should be limited</a:t>
            </a:r>
            <a:r>
              <a:rPr lang="en-US" altLang="en-US" b="1" dirty="0"/>
              <a:t>, and details of a criminal history should only be given over a radio or cell phone </a:t>
            </a:r>
            <a:r>
              <a:rPr lang="en-US" altLang="en-US" b="1" dirty="0">
                <a:solidFill>
                  <a:srgbClr val="FF0000"/>
                </a:solidFill>
              </a:rPr>
              <a:t>when an officer’s safety is in danger or the officer determines that there is a danger to the public</a:t>
            </a:r>
            <a:r>
              <a:rPr lang="en-US" altLang="en-US" b="1" dirty="0" smtClean="0">
                <a:solidFill>
                  <a:srgbClr val="FF0000"/>
                </a:solidFill>
              </a:rPr>
              <a:t>.</a:t>
            </a:r>
          </a:p>
          <a:p>
            <a:endParaRPr lang="en-US" altLang="en-US" b="1" dirty="0">
              <a:solidFill>
                <a:srgbClr val="FF0000"/>
              </a:solidFill>
            </a:endParaRPr>
          </a:p>
          <a:p>
            <a:r>
              <a:rPr lang="en-US" altLang="en-US" b="1" dirty="0"/>
              <a:t>Most of the files/data obtained from the National Crime Information Center (NCIC) system are considered restricted files.</a:t>
            </a:r>
          </a:p>
          <a:p>
            <a:endParaRPr lang="en-US" altLang="en-US" b="1" dirty="0" smtClean="0">
              <a:solidFill>
                <a:srgbClr val="FF0000"/>
              </a:solidFill>
            </a:endParaRPr>
          </a:p>
          <a:p>
            <a:r>
              <a:rPr lang="en-US" altLang="en-US" b="1" dirty="0"/>
              <a:t>There are several files that contain CHRI/CCH information and the dissemination of information should be protected as such</a:t>
            </a:r>
            <a:r>
              <a:rPr lang="en-US" altLang="en-US" dirty="0"/>
              <a:t>:</a:t>
            </a:r>
          </a:p>
          <a:p>
            <a:pPr lvl="1">
              <a:buFont typeface="Wingdings" panose="05000000000000000000" pitchFamily="2" charset="2"/>
              <a:buChar char="Ø"/>
            </a:pPr>
            <a:r>
              <a:rPr lang="en-US" altLang="en-US" dirty="0"/>
              <a:t>Gang File</a:t>
            </a:r>
          </a:p>
          <a:p>
            <a:pPr lvl="1">
              <a:buFont typeface="Wingdings" panose="05000000000000000000" pitchFamily="2" charset="2"/>
              <a:buChar char="Ø"/>
            </a:pPr>
            <a:r>
              <a:rPr lang="en-US" altLang="en-US" dirty="0"/>
              <a:t>Known or Appropriately Suspected Terrorist (KST) File </a:t>
            </a:r>
          </a:p>
          <a:p>
            <a:pPr lvl="1">
              <a:buFont typeface="Wingdings" panose="05000000000000000000" pitchFamily="2" charset="2"/>
              <a:buChar char="Ø"/>
            </a:pPr>
            <a:r>
              <a:rPr lang="en-US" altLang="en-US" dirty="0"/>
              <a:t>Convicted Persons on Supervised Release File</a:t>
            </a:r>
          </a:p>
          <a:p>
            <a:pPr lvl="1">
              <a:buFont typeface="Wingdings" panose="05000000000000000000" pitchFamily="2" charset="2"/>
              <a:buChar char="Ø"/>
            </a:pPr>
            <a:r>
              <a:rPr lang="en-US" altLang="en-US" dirty="0"/>
              <a:t>Immigration Violator File</a:t>
            </a:r>
          </a:p>
          <a:p>
            <a:pPr lvl="1">
              <a:buFont typeface="Wingdings" panose="05000000000000000000" pitchFamily="2" charset="2"/>
              <a:buChar char="Ø"/>
            </a:pPr>
            <a:r>
              <a:rPr lang="en-US" altLang="en-US" dirty="0"/>
              <a:t>National Sex Offender Registry File</a:t>
            </a:r>
          </a:p>
          <a:p>
            <a:pPr lvl="1">
              <a:buFont typeface="Wingdings" panose="05000000000000000000" pitchFamily="2" charset="2"/>
              <a:buChar char="Ø"/>
            </a:pPr>
            <a:r>
              <a:rPr lang="en-US" altLang="en-US" dirty="0"/>
              <a:t>Historical Protection Order File</a:t>
            </a:r>
          </a:p>
          <a:p>
            <a:pPr lvl="1">
              <a:buFont typeface="Wingdings" panose="05000000000000000000" pitchFamily="2" charset="2"/>
              <a:buChar char="Ø"/>
            </a:pPr>
            <a:r>
              <a:rPr lang="en-US" altLang="en-US" dirty="0"/>
              <a:t>Identity Theft File </a:t>
            </a:r>
          </a:p>
          <a:p>
            <a:endParaRPr lang="en-US" altLang="en-US"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898400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81" y="1071639"/>
            <a:ext cx="10275047" cy="706964"/>
          </a:xfrm>
        </p:spPr>
        <p:txBody>
          <a:bodyPr/>
          <a:lstStyle/>
          <a:p>
            <a:pPr algn="ctr"/>
            <a:r>
              <a:rPr lang="en-US" sz="2400" dirty="0" smtClean="0"/>
              <a:t/>
            </a:r>
            <a:br>
              <a:rPr lang="en-US" sz="2400" dirty="0" smtClean="0"/>
            </a:br>
            <a:r>
              <a:rPr lang="en-US" sz="2000" dirty="0" smtClean="0"/>
              <a:t>What </a:t>
            </a:r>
            <a:r>
              <a:rPr lang="en-US" sz="2000" dirty="0"/>
              <a:t>are we protecting?</a:t>
            </a:r>
            <a:br>
              <a:rPr lang="en-US" sz="2000" dirty="0"/>
            </a:br>
            <a:r>
              <a:rPr lang="en-US" sz="2000" dirty="0"/>
              <a:t>Rules that describe responsibilities and expected behavior with regard to CJI usage. </a:t>
            </a:r>
            <a:r>
              <a:rPr lang="en-US" sz="2000" dirty="0" smtClean="0"/>
              <a:t>(</a:t>
            </a:r>
            <a:r>
              <a:rPr lang="en-US" sz="2000" dirty="0"/>
              <a:t>continued)</a:t>
            </a:r>
            <a:r>
              <a:rPr lang="en-US" dirty="0"/>
              <a:t/>
            </a:r>
            <a:br>
              <a:rPr lang="en-US" dirty="0"/>
            </a:br>
            <a:endParaRPr lang="en-US" dirty="0"/>
          </a:p>
        </p:txBody>
      </p:sp>
      <p:sp>
        <p:nvSpPr>
          <p:cNvPr id="4" name="TextBox 3"/>
          <p:cNvSpPr txBox="1"/>
          <p:nvPr/>
        </p:nvSpPr>
        <p:spPr>
          <a:xfrm>
            <a:off x="144768" y="2269671"/>
            <a:ext cx="12047232" cy="4801314"/>
          </a:xfrm>
          <a:prstGeom prst="rect">
            <a:avLst/>
          </a:prstGeom>
          <a:noFill/>
        </p:spPr>
        <p:txBody>
          <a:bodyPr wrap="square" rtlCol="0">
            <a:spAutoFit/>
          </a:bodyPr>
          <a:lstStyle/>
          <a:p>
            <a:r>
              <a:rPr lang="en-US" altLang="en-US" dirty="0"/>
              <a:t>Criminal history record information acquired via CJI Systems </a:t>
            </a:r>
            <a:r>
              <a:rPr lang="en-US" altLang="en-US" b="1" dirty="0"/>
              <a:t>is for use by law enforcement and criminal justice agencies for official criminal justice purposes, consistent with purpose for which the information was requested.</a:t>
            </a:r>
            <a:r>
              <a:rPr lang="en-US" altLang="en-US" dirty="0"/>
              <a:t>  </a:t>
            </a:r>
            <a:r>
              <a:rPr lang="en-US" altLang="en-US" b="1" dirty="0"/>
              <a:t>Each agency is </a:t>
            </a:r>
            <a:r>
              <a:rPr lang="en-US" altLang="en-US" b="1" dirty="0">
                <a:solidFill>
                  <a:srgbClr val="FF0000"/>
                </a:solidFill>
              </a:rPr>
              <a:t>responsible for maintaining a set of current written policies and procedures</a:t>
            </a:r>
            <a:r>
              <a:rPr lang="en-US" altLang="en-US" b="1" dirty="0"/>
              <a:t> that include how the misuse of the </a:t>
            </a:r>
            <a:r>
              <a:rPr lang="en-US" altLang="en-US" b="1" dirty="0" smtClean="0"/>
              <a:t>NCIC </a:t>
            </a:r>
            <a:r>
              <a:rPr lang="en-US" altLang="en-US" b="1" dirty="0"/>
              <a:t>and CCH information will be handled. </a:t>
            </a:r>
            <a:r>
              <a:rPr lang="en-US" altLang="en-US" b="1" dirty="0">
                <a:solidFill>
                  <a:srgbClr val="FFC000"/>
                </a:solidFill>
                <a:latin typeface="Calibri" panose="020F0502020204030204" pitchFamily="34" charset="0"/>
              </a:rPr>
              <a:t>&lt;local agency note these here</a:t>
            </a:r>
            <a:r>
              <a:rPr lang="en-US" altLang="en-US" b="1" dirty="0" smtClean="0">
                <a:solidFill>
                  <a:srgbClr val="FFC000"/>
                </a:solidFill>
                <a:latin typeface="Calibri" panose="020F0502020204030204" pitchFamily="34" charset="0"/>
              </a:rPr>
              <a:t>&gt;</a:t>
            </a:r>
            <a:endParaRPr lang="en-US" altLang="en-US" b="1" dirty="0" smtClean="0">
              <a:solidFill>
                <a:srgbClr val="FFC000"/>
              </a:solidFill>
            </a:endParaRPr>
          </a:p>
          <a:p>
            <a:endParaRPr lang="en-US" altLang="en-US" b="1" dirty="0">
              <a:solidFill>
                <a:srgbClr val="FFC000"/>
              </a:solidFill>
            </a:endParaRPr>
          </a:p>
          <a:p>
            <a:r>
              <a:rPr lang="en-US" altLang="en-US" dirty="0"/>
              <a:t>Administration of criminal justice means performing functions of detection, apprehension, detention, pretrial release, post trial release, prosecution, adjudication, correctional supervision, or rehabilitation of accused persons or criminal offenders by governmental agencies. The administration of criminal justice includes criminal identification activities and the collection, processing, storage, and dissemination of criminal justice information by governmental agencies.” </a:t>
            </a:r>
          </a:p>
          <a:p>
            <a:endParaRPr lang="en-US" altLang="en-US" dirty="0" smtClean="0">
              <a:solidFill>
                <a:srgbClr val="FFC000"/>
              </a:solidFill>
            </a:endParaRPr>
          </a:p>
          <a:p>
            <a:r>
              <a:rPr lang="en-US" altLang="en-US" dirty="0"/>
              <a:t>An agency may use a facsimile machine to send a criminal history providing both the sending and receiving agencies have an ORI and are authorized to receive criminal history information.</a:t>
            </a:r>
          </a:p>
          <a:p>
            <a:endParaRPr lang="en-US" altLang="en-US" dirty="0" smtClean="0">
              <a:solidFill>
                <a:srgbClr val="FFC000"/>
              </a:solidFill>
              <a:latin typeface="Calibri" panose="020F0502020204030204" pitchFamily="34" charset="0"/>
            </a:endParaRPr>
          </a:p>
          <a:p>
            <a:r>
              <a:rPr lang="en-US" altLang="en-US" b="1" u="sng" dirty="0">
                <a:latin typeface="+mj-lt"/>
              </a:rPr>
              <a:t>Unauthorized requests, receipt, release, interception, dissemination or discussion of FBI CJIS Data/CHRI </a:t>
            </a:r>
            <a:r>
              <a:rPr lang="en-US" altLang="en-US" b="1" u="sng" dirty="0">
                <a:solidFill>
                  <a:srgbClr val="FF0000"/>
                </a:solidFill>
                <a:latin typeface="+mj-lt"/>
              </a:rPr>
              <a:t>could result in criminal prosecution and/or termination of employment</a:t>
            </a:r>
            <a:r>
              <a:rPr lang="en-US" altLang="en-US" b="1" u="sng" dirty="0">
                <a:latin typeface="+mj-lt"/>
              </a:rPr>
              <a:t>.</a:t>
            </a:r>
          </a:p>
          <a:p>
            <a:endParaRPr lang="en-US" altLang="en-US" dirty="0">
              <a:solidFill>
                <a:srgbClr val="FFC000"/>
              </a:solidFill>
              <a:latin typeface="Calibri" panose="020F0502020204030204" pitchFamily="34" charset="0"/>
            </a:endParaRPr>
          </a:p>
        </p:txBody>
      </p:sp>
    </p:spTree>
    <p:extLst>
      <p:ext uri="{BB962C8B-B14F-4D97-AF65-F5344CB8AC3E}">
        <p14:creationId xmlns:p14="http://schemas.microsoft.com/office/powerpoint/2010/main" val="893067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b="1" dirty="0" smtClean="0">
                <a:solidFill>
                  <a:srgbClr val="FF0000"/>
                </a:solidFill>
              </a:rPr>
              <a:t>Any access of these systems and or dissemination of information obtained for non-criminal justice purposes are considered a misuse of the system.</a:t>
            </a:r>
          </a:p>
          <a:p>
            <a:r>
              <a:rPr lang="en-US" dirty="0" smtClean="0"/>
              <a:t>Of the misuse cases that are investigated, most will stem from one of the following categories: affairs of the heart, political motivations, monetary gain, or idle curiosity.  Many past cases involved an operator trying to “help out a friend”. </a:t>
            </a:r>
          </a:p>
          <a:p>
            <a:r>
              <a:rPr lang="en-US" b="1" dirty="0" smtClean="0">
                <a:solidFill>
                  <a:srgbClr val="FF0000"/>
                </a:solidFill>
              </a:rPr>
              <a:t>Unauthorized </a:t>
            </a:r>
            <a:r>
              <a:rPr lang="en-US" b="1" dirty="0">
                <a:solidFill>
                  <a:srgbClr val="FF0000"/>
                </a:solidFill>
              </a:rPr>
              <a:t>request, receipt or release of CJI material can and has </a:t>
            </a:r>
            <a:r>
              <a:rPr lang="en-US" b="1" dirty="0" smtClean="0">
                <a:solidFill>
                  <a:srgbClr val="FF0000"/>
                </a:solidFill>
              </a:rPr>
              <a:t>resulted </a:t>
            </a:r>
            <a:r>
              <a:rPr lang="en-US" b="1" dirty="0">
                <a:solidFill>
                  <a:srgbClr val="FF0000"/>
                </a:solidFill>
              </a:rPr>
              <a:t>in criminal proceedings. </a:t>
            </a:r>
            <a:endParaRPr lang="en-US" b="1" dirty="0" smtClean="0">
              <a:solidFill>
                <a:srgbClr val="FF0000"/>
              </a:solidFill>
            </a:endParaRPr>
          </a:p>
          <a:p>
            <a:r>
              <a:rPr lang="en-US" b="1" dirty="0">
                <a:solidFill>
                  <a:srgbClr val="FF0000"/>
                </a:solidFill>
              </a:rPr>
              <a:t>Improper use of information obtained from any CJI System and/or </a:t>
            </a:r>
            <a:r>
              <a:rPr lang="en-US" b="1" dirty="0" smtClean="0">
                <a:solidFill>
                  <a:srgbClr val="FF0000"/>
                </a:solidFill>
              </a:rPr>
              <a:t>related applications </a:t>
            </a:r>
            <a:r>
              <a:rPr lang="en-US" b="1" dirty="0">
                <a:solidFill>
                  <a:srgbClr val="FF0000"/>
                </a:solidFill>
              </a:rPr>
              <a:t>and devices may be unlawful, </a:t>
            </a:r>
            <a:r>
              <a:rPr lang="en-US" b="1" dirty="0" smtClean="0">
                <a:solidFill>
                  <a:srgbClr val="FF0000"/>
                </a:solidFill>
              </a:rPr>
              <a:t>violate federal</a:t>
            </a:r>
            <a:r>
              <a:rPr lang="en-US" b="1" dirty="0">
                <a:solidFill>
                  <a:srgbClr val="FF0000"/>
                </a:solidFill>
              </a:rPr>
              <a:t>, state and </a:t>
            </a:r>
            <a:r>
              <a:rPr lang="en-US" b="1" dirty="0" smtClean="0">
                <a:solidFill>
                  <a:srgbClr val="FF0000"/>
                </a:solidFill>
              </a:rPr>
              <a:t>local policies </a:t>
            </a:r>
            <a:r>
              <a:rPr lang="en-US" b="1" dirty="0">
                <a:solidFill>
                  <a:srgbClr val="FF0000"/>
                </a:solidFill>
              </a:rPr>
              <a:t>and may result in prosecution</a:t>
            </a:r>
            <a:r>
              <a:rPr lang="en-US" dirty="0"/>
              <a:t>. </a:t>
            </a:r>
          </a:p>
          <a:p>
            <a:r>
              <a:rPr lang="en-US" altLang="en-US" b="1" dirty="0">
                <a:solidFill>
                  <a:srgbClr val="FFC000"/>
                </a:solidFill>
                <a:latin typeface="Calibri" panose="020F0502020204030204" pitchFamily="34" charset="0"/>
              </a:rPr>
              <a:t>&lt;Placeholder for State/Agency input&gt;</a:t>
            </a:r>
          </a:p>
          <a:p>
            <a:endParaRPr lang="en-US" dirty="0"/>
          </a:p>
          <a:p>
            <a:endParaRPr lang="en-US" dirty="0"/>
          </a:p>
        </p:txBody>
      </p:sp>
      <p:sp>
        <p:nvSpPr>
          <p:cNvPr id="4" name="Text Placeholder 3"/>
          <p:cNvSpPr>
            <a:spLocks noGrp="1"/>
          </p:cNvSpPr>
          <p:nvPr>
            <p:ph type="body" sz="half" idx="2"/>
          </p:nvPr>
        </p:nvSpPr>
        <p:spPr>
          <a:xfrm>
            <a:off x="347176" y="2890521"/>
            <a:ext cx="4408714" cy="3129279"/>
          </a:xfrm>
        </p:spPr>
        <p:txBody>
          <a:bodyPr/>
          <a:lstStyle/>
          <a:p>
            <a:pPr algn="ctr"/>
            <a:r>
              <a:rPr lang="en-US" sz="3600" dirty="0"/>
              <a:t>Implications of Noncompliance </a:t>
            </a:r>
          </a:p>
          <a:p>
            <a:endParaRPr lang="en-US" dirty="0"/>
          </a:p>
        </p:txBody>
      </p:sp>
    </p:spTree>
    <p:extLst>
      <p:ext uri="{BB962C8B-B14F-4D97-AF65-F5344CB8AC3E}">
        <p14:creationId xmlns:p14="http://schemas.microsoft.com/office/powerpoint/2010/main" val="390831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Incident Response</a:t>
            </a:r>
            <a:endParaRPr lang="en-US" dirty="0"/>
          </a:p>
        </p:txBody>
      </p:sp>
      <p:sp>
        <p:nvSpPr>
          <p:cNvPr id="3" name="Content Placeholder 2"/>
          <p:cNvSpPr>
            <a:spLocks noGrp="1"/>
          </p:cNvSpPr>
          <p:nvPr>
            <p:ph idx="1"/>
          </p:nvPr>
        </p:nvSpPr>
        <p:spPr>
          <a:xfrm>
            <a:off x="1154955" y="2603499"/>
            <a:ext cx="8761412" cy="3957721"/>
          </a:xfrm>
        </p:spPr>
        <p:txBody>
          <a:bodyPr>
            <a:normAutofit/>
          </a:bodyPr>
          <a:lstStyle/>
          <a:p>
            <a:r>
              <a:rPr lang="en-US" dirty="0"/>
              <a:t>A security incident is a violation or possible violation of the technical </a:t>
            </a:r>
            <a:r>
              <a:rPr lang="en-US" dirty="0" smtClean="0"/>
              <a:t>aspects </a:t>
            </a:r>
            <a:r>
              <a:rPr lang="en-US" dirty="0"/>
              <a:t>of the CJIS Security Policy that threatens the confidentiality, </a:t>
            </a:r>
            <a:r>
              <a:rPr lang="en-US" dirty="0" smtClean="0"/>
              <a:t>integrity </a:t>
            </a:r>
            <a:r>
              <a:rPr lang="en-US" dirty="0"/>
              <a:t>or availability of state/FBI CJIS data</a:t>
            </a:r>
            <a:r>
              <a:rPr lang="en-US" dirty="0" smtClean="0"/>
              <a:t>.</a:t>
            </a:r>
          </a:p>
          <a:p>
            <a:r>
              <a:rPr lang="en-US" altLang="en-US" dirty="0">
                <a:solidFill>
                  <a:srgbClr val="FFC000"/>
                </a:solidFill>
                <a:cs typeface="Arial" panose="020B0604020202020204" pitchFamily="34" charset="0"/>
              </a:rPr>
              <a:t>Discuss Agency Policy/Procedures here</a:t>
            </a:r>
            <a:r>
              <a:rPr lang="en-US" altLang="en-US" dirty="0" smtClean="0">
                <a:solidFill>
                  <a:srgbClr val="FFC000"/>
                </a:solidFill>
                <a:cs typeface="Arial" panose="020B0604020202020204" pitchFamily="34" charset="0"/>
              </a:rPr>
              <a:t>:</a:t>
            </a:r>
            <a:endParaRPr lang="en-US" dirty="0"/>
          </a:p>
          <a:p>
            <a:r>
              <a:rPr lang="en-US" dirty="0"/>
              <a:t>How, </a:t>
            </a:r>
            <a:r>
              <a:rPr lang="en-US" dirty="0" smtClean="0"/>
              <a:t>who, </a:t>
            </a:r>
            <a:r>
              <a:rPr lang="en-US" dirty="0"/>
              <a:t>and when to contact.</a:t>
            </a:r>
          </a:p>
          <a:p>
            <a:r>
              <a:rPr lang="en-US" dirty="0"/>
              <a:t>What is applicable </a:t>
            </a:r>
            <a:r>
              <a:rPr lang="en-US" dirty="0" smtClean="0"/>
              <a:t>to the </a:t>
            </a:r>
            <a:r>
              <a:rPr lang="en-US" dirty="0"/>
              <a:t>local agency for level 1 training? </a:t>
            </a:r>
            <a:endParaRPr lang="en-US" dirty="0" smtClean="0"/>
          </a:p>
          <a:p>
            <a:pPr marL="0" indent="0">
              <a:buNone/>
            </a:pPr>
            <a:r>
              <a:rPr lang="en-US" dirty="0" smtClean="0"/>
              <a:t>      Unsecured </a:t>
            </a:r>
            <a:r>
              <a:rPr lang="en-US" dirty="0"/>
              <a:t>areas that are designated controlled areas </a:t>
            </a:r>
          </a:p>
          <a:p>
            <a:pPr marL="0" indent="0">
              <a:buNone/>
            </a:pPr>
            <a:r>
              <a:rPr lang="en-US" dirty="0" smtClean="0"/>
              <a:t>      (</a:t>
            </a:r>
            <a:r>
              <a:rPr lang="en-US" dirty="0"/>
              <a:t>areas that CJI resides to include communications closets).</a:t>
            </a:r>
          </a:p>
          <a:p>
            <a:endParaRPr lang="en-US" dirty="0" smtClean="0"/>
          </a:p>
          <a:p>
            <a:pPr marL="0" indent="0">
              <a:buNone/>
            </a:pPr>
            <a:r>
              <a:rPr lang="en-US" dirty="0"/>
              <a:t> </a:t>
            </a:r>
            <a:r>
              <a:rPr lang="en-US" dirty="0" smtClean="0"/>
              <a:t>     </a:t>
            </a:r>
            <a:endParaRPr lang="en-US" dirty="0"/>
          </a:p>
        </p:txBody>
      </p:sp>
    </p:spTree>
    <p:extLst>
      <p:ext uri="{BB962C8B-B14F-4D97-AF65-F5344CB8AC3E}">
        <p14:creationId xmlns:p14="http://schemas.microsoft.com/office/powerpoint/2010/main" val="4127049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Visitor Control and Physical Access</a:t>
            </a:r>
            <a:endParaRPr lang="en-US" dirty="0"/>
          </a:p>
        </p:txBody>
      </p:sp>
      <p:sp>
        <p:nvSpPr>
          <p:cNvPr id="3" name="Content Placeholder 2"/>
          <p:cNvSpPr>
            <a:spLocks noGrp="1"/>
          </p:cNvSpPr>
          <p:nvPr>
            <p:ph idx="1"/>
          </p:nvPr>
        </p:nvSpPr>
        <p:spPr>
          <a:xfrm>
            <a:off x="473801" y="2407558"/>
            <a:ext cx="10123715" cy="4254500"/>
          </a:xfrm>
        </p:spPr>
        <p:txBody>
          <a:bodyPr>
            <a:normAutofit lnSpcReduction="10000"/>
          </a:bodyPr>
          <a:lstStyle/>
          <a:p>
            <a:r>
              <a:rPr lang="en-US" dirty="0"/>
              <a:t>All employees are subject to the agency physical protection policy </a:t>
            </a:r>
            <a:r>
              <a:rPr lang="en-US" dirty="0" smtClean="0"/>
              <a:t>to ensure </a:t>
            </a:r>
            <a:r>
              <a:rPr lang="en-US" dirty="0"/>
              <a:t>that the security of CJI is maintained</a:t>
            </a:r>
            <a:r>
              <a:rPr lang="en-US" dirty="0" smtClean="0"/>
              <a:t>.</a:t>
            </a:r>
          </a:p>
          <a:p>
            <a:r>
              <a:rPr lang="en-US" dirty="0"/>
              <a:t> All employees need to remain cognizant of the designated physically </a:t>
            </a:r>
            <a:r>
              <a:rPr lang="en-US" dirty="0" smtClean="0"/>
              <a:t>secure </a:t>
            </a:r>
            <a:r>
              <a:rPr lang="en-US" dirty="0"/>
              <a:t>areas and ensure that all personnel abide by access control </a:t>
            </a:r>
            <a:r>
              <a:rPr lang="en-US" dirty="0" smtClean="0"/>
              <a:t>points, entrance </a:t>
            </a:r>
            <a:r>
              <a:rPr lang="en-US" dirty="0"/>
              <a:t>and exit procedures, visitor control and handling procedures.  </a:t>
            </a:r>
            <a:r>
              <a:rPr lang="en-US" dirty="0" smtClean="0"/>
              <a:t>Employees </a:t>
            </a:r>
            <a:r>
              <a:rPr lang="en-US" dirty="0"/>
              <a:t>must ensure that CJI, whether in physical or electronic form, </a:t>
            </a:r>
            <a:r>
              <a:rPr lang="en-US" dirty="0" smtClean="0"/>
              <a:t>remain </a:t>
            </a:r>
            <a:r>
              <a:rPr lang="en-US" dirty="0"/>
              <a:t>in the secured areas unless they have specific authorization and </a:t>
            </a:r>
            <a:r>
              <a:rPr lang="en-US" dirty="0" smtClean="0"/>
              <a:t>procedures </a:t>
            </a:r>
            <a:r>
              <a:rPr lang="en-US" dirty="0"/>
              <a:t>for taking that information out of the physically secure area. </a:t>
            </a:r>
            <a:endParaRPr lang="en-US" dirty="0" smtClean="0"/>
          </a:p>
          <a:p>
            <a:r>
              <a:rPr lang="en-US" dirty="0"/>
              <a:t>Employees are obligated to report violations and/or suspected violations.  </a:t>
            </a:r>
            <a:r>
              <a:rPr lang="en-US" dirty="0" smtClean="0"/>
              <a:t>Furthermore</a:t>
            </a:r>
            <a:r>
              <a:rPr lang="en-US" dirty="0"/>
              <a:t>, employees should report areas of sensitive access that may </a:t>
            </a:r>
            <a:r>
              <a:rPr lang="en-US" dirty="0" smtClean="0"/>
              <a:t>be </a:t>
            </a:r>
            <a:r>
              <a:rPr lang="en-US" dirty="0"/>
              <a:t>unsecure such as emergency exit doors which may have been left </a:t>
            </a:r>
            <a:r>
              <a:rPr lang="en-US" dirty="0" smtClean="0"/>
              <a:t>propped </a:t>
            </a:r>
            <a:r>
              <a:rPr lang="en-US" dirty="0"/>
              <a:t>open.  Employees need to maintain vigilance in recognizing </a:t>
            </a:r>
            <a:r>
              <a:rPr lang="en-US" dirty="0" smtClean="0"/>
              <a:t>individuals </a:t>
            </a:r>
            <a:r>
              <a:rPr lang="en-US" dirty="0"/>
              <a:t>who may not have appropriate access and may have </a:t>
            </a:r>
            <a:r>
              <a:rPr lang="en-US" dirty="0" smtClean="0"/>
              <a:t>been left </a:t>
            </a:r>
            <a:r>
              <a:rPr lang="en-US" dirty="0"/>
              <a:t>unescorted.</a:t>
            </a:r>
          </a:p>
          <a:p>
            <a:r>
              <a:rPr lang="en-US" dirty="0">
                <a:solidFill>
                  <a:srgbClr val="FFC000"/>
                </a:solidFill>
              </a:rPr>
              <a:t> </a:t>
            </a:r>
            <a:r>
              <a:rPr lang="en-US" b="1" dirty="0">
                <a:solidFill>
                  <a:srgbClr val="FFC000"/>
                </a:solidFill>
              </a:rPr>
              <a:t>&lt;Placeholder for State/Agency </a:t>
            </a:r>
            <a:r>
              <a:rPr lang="en-US" b="1" dirty="0" smtClean="0">
                <a:solidFill>
                  <a:srgbClr val="FFC000"/>
                </a:solidFill>
              </a:rPr>
              <a:t>input&gt;</a:t>
            </a:r>
            <a:endParaRPr lang="en-US" dirty="0"/>
          </a:p>
          <a:p>
            <a:endParaRPr lang="en-US" dirty="0"/>
          </a:p>
        </p:txBody>
      </p:sp>
    </p:spTree>
    <p:extLst>
      <p:ext uri="{BB962C8B-B14F-4D97-AF65-F5344CB8AC3E}">
        <p14:creationId xmlns:p14="http://schemas.microsoft.com/office/powerpoint/2010/main" val="1530261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Level 2</a:t>
            </a:r>
            <a:endParaRPr lang="en-US" dirty="0"/>
          </a:p>
        </p:txBody>
      </p:sp>
      <p:sp>
        <p:nvSpPr>
          <p:cNvPr id="3" name="Subtitle 2"/>
          <p:cNvSpPr>
            <a:spLocks noGrp="1"/>
          </p:cNvSpPr>
          <p:nvPr>
            <p:ph type="subTitle" idx="1"/>
          </p:nvPr>
        </p:nvSpPr>
        <p:spPr/>
        <p:txBody>
          <a:bodyPr/>
          <a:lstStyle/>
          <a:p>
            <a:r>
              <a:rPr lang="en-US" dirty="0"/>
              <a:t>Security awareness training for all authorized personnel with physical access to Criminal Justice Information (CJI).</a:t>
            </a:r>
          </a:p>
        </p:txBody>
      </p:sp>
    </p:spTree>
    <p:extLst>
      <p:ext uri="{BB962C8B-B14F-4D97-AF65-F5344CB8AC3E}">
        <p14:creationId xmlns:p14="http://schemas.microsoft.com/office/powerpoint/2010/main" val="3508760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658" y="1063416"/>
            <a:ext cx="8761413" cy="706964"/>
          </a:xfrm>
        </p:spPr>
        <p:txBody>
          <a:bodyPr/>
          <a:lstStyle/>
          <a:p>
            <a:pPr algn="ctr"/>
            <a:r>
              <a:rPr lang="en-US" dirty="0" smtClean="0"/>
              <a:t>Level 2 Key Points</a:t>
            </a:r>
            <a:endParaRPr lang="en-US" dirty="0"/>
          </a:p>
        </p:txBody>
      </p:sp>
      <p:sp>
        <p:nvSpPr>
          <p:cNvPr id="3" name="Content Placeholder 2"/>
          <p:cNvSpPr>
            <a:spLocks noGrp="1"/>
          </p:cNvSpPr>
          <p:nvPr>
            <p:ph idx="1"/>
          </p:nvPr>
        </p:nvSpPr>
        <p:spPr>
          <a:xfrm>
            <a:off x="834190" y="2603500"/>
            <a:ext cx="9518350" cy="3788338"/>
          </a:xfrm>
        </p:spPr>
        <p:txBody>
          <a:bodyPr>
            <a:normAutofit/>
          </a:bodyPr>
          <a:lstStyle/>
          <a:p>
            <a:r>
              <a:rPr lang="en-US" dirty="0" smtClean="0"/>
              <a:t>Media Protection</a:t>
            </a:r>
          </a:p>
          <a:p>
            <a:r>
              <a:rPr lang="en-US" dirty="0" smtClean="0"/>
              <a:t>Protect Information Subject to confidentiality concerns – hardcopy through destruction.</a:t>
            </a:r>
          </a:p>
          <a:p>
            <a:r>
              <a:rPr lang="en-US" dirty="0" smtClean="0"/>
              <a:t>Proper handling and marking of CJI.</a:t>
            </a:r>
          </a:p>
          <a:p>
            <a:r>
              <a:rPr lang="en-US" dirty="0" smtClean="0"/>
              <a:t>Threats, vulnerabilities, and risks associated with handling of CJI.</a:t>
            </a:r>
          </a:p>
          <a:p>
            <a:r>
              <a:rPr lang="en-US" dirty="0" smtClean="0"/>
              <a:t>Social </a:t>
            </a:r>
            <a:r>
              <a:rPr lang="en-US" dirty="0"/>
              <a:t>engineering. </a:t>
            </a:r>
            <a:endParaRPr lang="en-US" dirty="0" smtClean="0"/>
          </a:p>
          <a:p>
            <a:r>
              <a:rPr lang="en-US" dirty="0" smtClean="0"/>
              <a:t>Dissemination and destruction.</a:t>
            </a:r>
            <a:endParaRPr lang="en-US" dirty="0"/>
          </a:p>
          <a:p>
            <a:endParaRPr lang="en-US" dirty="0"/>
          </a:p>
        </p:txBody>
      </p:sp>
    </p:spTree>
    <p:extLst>
      <p:ext uri="{BB962C8B-B14F-4D97-AF65-F5344CB8AC3E}">
        <p14:creationId xmlns:p14="http://schemas.microsoft.com/office/powerpoint/2010/main" val="1389921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Media Protection</a:t>
            </a:r>
            <a:endParaRPr lang="en-US" dirty="0"/>
          </a:p>
        </p:txBody>
      </p:sp>
      <p:sp>
        <p:nvSpPr>
          <p:cNvPr id="3" name="TextBox 2"/>
          <p:cNvSpPr txBox="1"/>
          <p:nvPr/>
        </p:nvSpPr>
        <p:spPr>
          <a:xfrm>
            <a:off x="1" y="2454442"/>
            <a:ext cx="12192000" cy="5109091"/>
          </a:xfrm>
          <a:prstGeom prst="rect">
            <a:avLst/>
          </a:prstGeom>
          <a:noFill/>
        </p:spPr>
        <p:txBody>
          <a:bodyPr wrap="square" rtlCol="0">
            <a:spAutoFit/>
          </a:bodyPr>
          <a:lstStyle/>
          <a:p>
            <a:r>
              <a:rPr lang="en-US" altLang="en-US" dirty="0">
                <a:latin typeface="+mj-lt"/>
              </a:rPr>
              <a:t>Per CJIS Policy, “Media protection policy and procedures shall be documented and implemented to ensure that access to electronic and physical media in all forms is restricted to authorized individuals. Procedures shall be defined for securely handling, transporting and storing media.”  All personnel should be trained and familiar with local policy and procedures</a:t>
            </a:r>
            <a:r>
              <a:rPr lang="en-US" altLang="en-US" dirty="0" smtClean="0">
                <a:latin typeface="+mj-lt"/>
              </a:rPr>
              <a:t>.</a:t>
            </a:r>
          </a:p>
          <a:p>
            <a:endParaRPr lang="en-US" altLang="en-US" dirty="0">
              <a:latin typeface="+mj-lt"/>
            </a:endParaRPr>
          </a:p>
          <a:p>
            <a:pPr marL="285750" indent="-285750">
              <a:buFont typeface="Arial" panose="020B0604020202020204" pitchFamily="34" charset="0"/>
              <a:buChar char="•"/>
            </a:pPr>
            <a:r>
              <a:rPr lang="en-US" altLang="en-US" sz="1400" b="1" dirty="0">
                <a:latin typeface="+mj-lt"/>
              </a:rPr>
              <a:t>Media Storage and Access: </a:t>
            </a:r>
            <a:r>
              <a:rPr lang="en-US" altLang="en-US" sz="1400" dirty="0">
                <a:latin typeface="+mj-lt"/>
              </a:rPr>
              <a:t>shall securely store electronic and physical media within </a:t>
            </a:r>
            <a:r>
              <a:rPr lang="en-US" altLang="en-US" sz="1400" dirty="0" smtClean="0">
                <a:latin typeface="+mj-lt"/>
              </a:rPr>
              <a:t>physically </a:t>
            </a:r>
            <a:r>
              <a:rPr lang="en-US" altLang="en-US" sz="1400" dirty="0">
                <a:latin typeface="+mj-lt"/>
              </a:rPr>
              <a:t>secure locations or controlled areas. The agency shall restrict access to electronic </a:t>
            </a:r>
            <a:r>
              <a:rPr lang="en-US" altLang="en-US" sz="1400" dirty="0" smtClean="0">
                <a:latin typeface="+mj-lt"/>
              </a:rPr>
              <a:t> </a:t>
            </a:r>
            <a:r>
              <a:rPr lang="en-US" altLang="en-US" sz="1400" dirty="0">
                <a:latin typeface="+mj-lt"/>
              </a:rPr>
              <a:t>and physical media to authorized individuals.  (exceptions can be </a:t>
            </a:r>
            <a:r>
              <a:rPr lang="en-US" altLang="en-US" sz="1400" dirty="0" smtClean="0">
                <a:latin typeface="+mj-lt"/>
              </a:rPr>
              <a:t>made for encrypted </a:t>
            </a:r>
            <a:r>
              <a:rPr lang="en-US" altLang="en-US" sz="1400" dirty="0">
                <a:latin typeface="+mj-lt"/>
              </a:rPr>
              <a:t>media </a:t>
            </a:r>
            <a:r>
              <a:rPr lang="en-US" altLang="en-US" sz="1400" dirty="0" smtClean="0">
                <a:latin typeface="+mj-lt"/>
              </a:rPr>
              <a:t>via </a:t>
            </a:r>
            <a:r>
              <a:rPr lang="en-US" altLang="en-US" sz="1400" dirty="0">
                <a:latin typeface="+mj-lt"/>
              </a:rPr>
              <a:t>consultation with Security Personnel</a:t>
            </a:r>
            <a:r>
              <a:rPr lang="en-US" altLang="en-US" sz="1400" dirty="0" smtClean="0">
                <a:latin typeface="+mj-lt"/>
              </a:rPr>
              <a:t>).</a:t>
            </a:r>
          </a:p>
          <a:p>
            <a:endParaRPr lang="en-US" altLang="en-US" sz="1400" dirty="0">
              <a:latin typeface="+mj-lt"/>
            </a:endParaRPr>
          </a:p>
          <a:p>
            <a:pPr marL="285750" indent="-285750">
              <a:buFont typeface="Arial" panose="020B0604020202020204" pitchFamily="34" charset="0"/>
              <a:buChar char="•"/>
            </a:pPr>
            <a:r>
              <a:rPr lang="en-US" altLang="en-US" sz="1400" b="1" dirty="0">
                <a:latin typeface="+mj-lt"/>
              </a:rPr>
              <a:t>Media Transport: </a:t>
            </a:r>
            <a:r>
              <a:rPr lang="en-US" altLang="en-US" sz="1400" dirty="0">
                <a:latin typeface="+mj-lt"/>
              </a:rPr>
              <a:t>shall protect and control electronic and physical media during transport </a:t>
            </a:r>
            <a:r>
              <a:rPr lang="en-US" altLang="en-US" sz="1400" dirty="0" smtClean="0">
                <a:latin typeface="+mj-lt"/>
              </a:rPr>
              <a:t>outside </a:t>
            </a:r>
            <a:r>
              <a:rPr lang="en-US" altLang="en-US" sz="1400" dirty="0">
                <a:latin typeface="+mj-lt"/>
              </a:rPr>
              <a:t>of controlled areas and restrict the activities associated with transport of such </a:t>
            </a:r>
            <a:r>
              <a:rPr lang="en-US" altLang="en-US" sz="1400" dirty="0" smtClean="0">
                <a:latin typeface="+mj-lt"/>
              </a:rPr>
              <a:t>media </a:t>
            </a:r>
            <a:r>
              <a:rPr lang="en-US" altLang="en-US" sz="1400" dirty="0">
                <a:latin typeface="+mj-lt"/>
              </a:rPr>
              <a:t>to authorized personnel. </a:t>
            </a:r>
          </a:p>
          <a:p>
            <a:endParaRPr lang="en-US" altLang="en-US" sz="1400" dirty="0" smtClean="0">
              <a:latin typeface="+mj-lt"/>
            </a:endParaRPr>
          </a:p>
          <a:p>
            <a:pPr marL="285750" indent="-285750">
              <a:buFont typeface="Arial" panose="020B0604020202020204" pitchFamily="34" charset="0"/>
              <a:buChar char="•"/>
            </a:pPr>
            <a:r>
              <a:rPr lang="en-US" altLang="en-US" sz="1400" b="1" dirty="0">
                <a:latin typeface="+mj-lt"/>
              </a:rPr>
              <a:t>Electronic Media in Transit: </a:t>
            </a:r>
            <a:r>
              <a:rPr lang="en-US" altLang="en-US" sz="1400" dirty="0">
                <a:latin typeface="+mj-lt"/>
              </a:rPr>
              <a:t>“Electronic media” means electronic storage media </a:t>
            </a:r>
            <a:r>
              <a:rPr lang="en-US" altLang="en-US" sz="1400" dirty="0" smtClean="0">
                <a:latin typeface="+mj-lt"/>
              </a:rPr>
              <a:t>including </a:t>
            </a:r>
            <a:r>
              <a:rPr lang="en-US" altLang="en-US" sz="1400" dirty="0">
                <a:latin typeface="+mj-lt"/>
              </a:rPr>
              <a:t>memory devices in laptops and computers (hard drives) and any removable, transportable </a:t>
            </a:r>
            <a:r>
              <a:rPr lang="en-US" altLang="en-US" sz="1400" dirty="0" smtClean="0">
                <a:latin typeface="+mj-lt"/>
              </a:rPr>
              <a:t>digital </a:t>
            </a:r>
            <a:r>
              <a:rPr lang="en-US" altLang="en-US" sz="1400" dirty="0">
                <a:latin typeface="+mj-lt"/>
              </a:rPr>
              <a:t>memory media, such as magnetic tape or disk, optical disk, flash drives, external hard </a:t>
            </a:r>
            <a:r>
              <a:rPr lang="en-US" altLang="en-US" sz="1400" dirty="0" smtClean="0">
                <a:latin typeface="+mj-lt"/>
              </a:rPr>
              <a:t>drives</a:t>
            </a:r>
            <a:r>
              <a:rPr lang="en-US" altLang="en-US" sz="1400" dirty="0">
                <a:latin typeface="+mj-lt"/>
              </a:rPr>
              <a:t>, or digital memory card. </a:t>
            </a:r>
            <a:r>
              <a:rPr lang="en-US" altLang="en-US" sz="1400" dirty="0" smtClean="0">
                <a:latin typeface="+mj-lt"/>
              </a:rPr>
              <a:t>Controls </a:t>
            </a:r>
            <a:r>
              <a:rPr lang="en-US" altLang="en-US" sz="1400" dirty="0">
                <a:latin typeface="+mj-lt"/>
              </a:rPr>
              <a:t>shall be in place to protect electronic media containing CJI while in transport </a:t>
            </a:r>
            <a:r>
              <a:rPr lang="en-US" altLang="en-US" sz="1400" dirty="0" smtClean="0">
                <a:latin typeface="+mj-lt"/>
              </a:rPr>
              <a:t>(</a:t>
            </a:r>
            <a:r>
              <a:rPr lang="en-US" altLang="en-US" sz="1400" dirty="0">
                <a:latin typeface="+mj-lt"/>
              </a:rPr>
              <a:t>physically moved from one location to another) to help prevent compromise of the data. </a:t>
            </a:r>
            <a:r>
              <a:rPr lang="en-US" altLang="en-US" sz="1400" dirty="0" smtClean="0">
                <a:latin typeface="+mj-lt"/>
              </a:rPr>
              <a:t>Encryption</a:t>
            </a:r>
            <a:r>
              <a:rPr lang="en-US" altLang="en-US" sz="1400" dirty="0">
                <a:latin typeface="+mj-lt"/>
              </a:rPr>
              <a:t>, as defined in section 5.10.1.2 of this policy, is the optimal control during </a:t>
            </a:r>
            <a:r>
              <a:rPr lang="en-US" altLang="en-US" sz="1400" dirty="0" smtClean="0">
                <a:latin typeface="+mj-lt"/>
              </a:rPr>
              <a:t>transport</a:t>
            </a:r>
            <a:r>
              <a:rPr lang="en-US" altLang="en-US" sz="1400" dirty="0">
                <a:latin typeface="+mj-lt"/>
              </a:rPr>
              <a:t>; however, if encryption of the data isn’t possible then each agency shall </a:t>
            </a:r>
            <a:r>
              <a:rPr lang="en-US" altLang="en-US" sz="1400" dirty="0" smtClean="0">
                <a:latin typeface="+mj-lt"/>
              </a:rPr>
              <a:t>institute other </a:t>
            </a:r>
            <a:r>
              <a:rPr lang="en-US" altLang="en-US" sz="1400" dirty="0">
                <a:latin typeface="+mj-lt"/>
              </a:rPr>
              <a:t>controls to ensure the security of the data.</a:t>
            </a:r>
            <a:endParaRPr lang="en-US" altLang="en-US" sz="1400" b="1" dirty="0">
              <a:latin typeface="+mj-lt"/>
            </a:endParaRPr>
          </a:p>
          <a:p>
            <a:endParaRPr lang="en-US" altLang="en-US" dirty="0">
              <a:latin typeface="Calibri" panose="020F0502020204030204" pitchFamily="34" charset="0"/>
            </a:endParaRPr>
          </a:p>
          <a:p>
            <a:pPr marL="285750" indent="-285750">
              <a:buFont typeface="Arial" panose="020B0604020202020204" pitchFamily="34" charset="0"/>
              <a:buChar char="•"/>
            </a:pPr>
            <a:endParaRPr lang="en-US" altLang="en-US" dirty="0">
              <a:latin typeface="+mj-lt"/>
            </a:endParaRPr>
          </a:p>
          <a:p>
            <a:endParaRPr lang="en-US" dirty="0"/>
          </a:p>
        </p:txBody>
      </p:sp>
    </p:spTree>
    <p:extLst>
      <p:ext uri="{BB962C8B-B14F-4D97-AF65-F5344CB8AC3E}">
        <p14:creationId xmlns:p14="http://schemas.microsoft.com/office/powerpoint/2010/main" val="1235911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Media Protection</a:t>
            </a:r>
            <a:endParaRPr lang="en-US" dirty="0"/>
          </a:p>
        </p:txBody>
      </p:sp>
      <p:sp>
        <p:nvSpPr>
          <p:cNvPr id="3" name="TextBox 2"/>
          <p:cNvSpPr txBox="1"/>
          <p:nvPr/>
        </p:nvSpPr>
        <p:spPr>
          <a:xfrm>
            <a:off x="769942" y="2406316"/>
            <a:ext cx="12192000" cy="4955203"/>
          </a:xfrm>
          <a:prstGeom prst="rect">
            <a:avLst/>
          </a:prstGeom>
          <a:noFill/>
        </p:spPr>
        <p:txBody>
          <a:bodyPr wrap="square" rtlCol="0">
            <a:spAutoFit/>
          </a:bodyPr>
          <a:lstStyle/>
          <a:p>
            <a:pPr>
              <a:buFont typeface="Arial" pitchFamily="34" charset="0"/>
              <a:buChar char="•"/>
              <a:defRPr/>
            </a:pPr>
            <a:r>
              <a:rPr lang="en-US" sz="1600" b="1" dirty="0">
                <a:latin typeface="+mj-lt"/>
              </a:rPr>
              <a:t>Physical Media in Transit: </a:t>
            </a:r>
            <a:r>
              <a:rPr lang="en-US" sz="1600" dirty="0">
                <a:latin typeface="+mj-lt"/>
              </a:rPr>
              <a:t>The controls and security measures also apply to CJI in physical </a:t>
            </a:r>
          </a:p>
          <a:p>
            <a:pPr>
              <a:defRPr/>
            </a:pPr>
            <a:r>
              <a:rPr lang="en-US" sz="1600" dirty="0">
                <a:latin typeface="+mj-lt"/>
              </a:rPr>
              <a:t>    (printed documents, printed imagery, etc.) form. Physical media shall be protected at the </a:t>
            </a:r>
          </a:p>
          <a:p>
            <a:pPr>
              <a:defRPr/>
            </a:pPr>
            <a:r>
              <a:rPr lang="en-US" sz="1600" dirty="0">
                <a:latin typeface="+mj-lt"/>
              </a:rPr>
              <a:t>    same level as the information would be protected in electronic form. </a:t>
            </a:r>
            <a:endParaRPr lang="en-US" sz="1600" b="1" dirty="0">
              <a:latin typeface="+mj-lt"/>
            </a:endParaRPr>
          </a:p>
          <a:p>
            <a:endParaRPr lang="en-US" altLang="en-US" sz="1600" dirty="0">
              <a:latin typeface="+mj-lt"/>
            </a:endParaRPr>
          </a:p>
          <a:p>
            <a:pPr>
              <a:buFont typeface="Arial" pitchFamily="34" charset="0"/>
              <a:buChar char="•"/>
              <a:defRPr/>
            </a:pPr>
            <a:r>
              <a:rPr lang="en-US" sz="1600" dirty="0">
                <a:latin typeface="+mj-lt"/>
              </a:rPr>
              <a:t> </a:t>
            </a:r>
            <a:r>
              <a:rPr lang="en-US" sz="1600" b="1" dirty="0">
                <a:latin typeface="+mj-lt"/>
              </a:rPr>
              <a:t>Electronic Media Sanitization and Disposal: </a:t>
            </a:r>
            <a:r>
              <a:rPr lang="en-US" sz="1600" dirty="0">
                <a:latin typeface="+mj-lt"/>
              </a:rPr>
              <a:t>shall sanitize, that is, overwrite at least three </a:t>
            </a:r>
          </a:p>
          <a:p>
            <a:pPr>
              <a:defRPr/>
            </a:pPr>
            <a:r>
              <a:rPr lang="en-US" sz="1600" dirty="0">
                <a:latin typeface="+mj-lt"/>
              </a:rPr>
              <a:t>    times or degauss electronic media prior to disposal or release for reuse by unauthorized </a:t>
            </a:r>
          </a:p>
          <a:p>
            <a:pPr>
              <a:defRPr/>
            </a:pPr>
            <a:r>
              <a:rPr lang="en-US" sz="1600" dirty="0">
                <a:latin typeface="+mj-lt"/>
              </a:rPr>
              <a:t>    individuals. Inoperable electronic media shall be destroyed (cut up, shredded, etc.). The </a:t>
            </a:r>
          </a:p>
          <a:p>
            <a:pPr>
              <a:defRPr/>
            </a:pPr>
            <a:r>
              <a:rPr lang="en-US" sz="1600" dirty="0">
                <a:latin typeface="+mj-lt"/>
              </a:rPr>
              <a:t>    agency shall maintain written documentation of the steps taken to sanitize or destroy </a:t>
            </a:r>
          </a:p>
          <a:p>
            <a:pPr>
              <a:defRPr/>
            </a:pPr>
            <a:r>
              <a:rPr lang="en-US" sz="1600" dirty="0">
                <a:latin typeface="+mj-lt"/>
              </a:rPr>
              <a:t>    electronic media. Agencies shall ensure the sanitization or destruction is witnessed or </a:t>
            </a:r>
          </a:p>
          <a:p>
            <a:pPr>
              <a:defRPr/>
            </a:pPr>
            <a:r>
              <a:rPr lang="en-US" sz="1600" dirty="0">
                <a:latin typeface="+mj-lt"/>
              </a:rPr>
              <a:t>    carried out by authorized personnel </a:t>
            </a:r>
            <a:r>
              <a:rPr lang="en-US" sz="1600" dirty="0" smtClean="0">
                <a:latin typeface="+mj-lt"/>
              </a:rPr>
              <a:t>.</a:t>
            </a:r>
          </a:p>
          <a:p>
            <a:pPr>
              <a:defRPr/>
            </a:pPr>
            <a:endParaRPr lang="en-US" altLang="en-US" sz="1600" dirty="0">
              <a:latin typeface="+mj-lt"/>
            </a:endParaRPr>
          </a:p>
          <a:p>
            <a:pPr>
              <a:buFont typeface="Arial" pitchFamily="34" charset="0"/>
              <a:buChar char="•"/>
              <a:defRPr/>
            </a:pPr>
            <a:r>
              <a:rPr lang="en-US" sz="1600" b="1" dirty="0">
                <a:latin typeface="+mj-lt"/>
              </a:rPr>
              <a:t>Disposal of Physical Media: </a:t>
            </a:r>
            <a:r>
              <a:rPr lang="en-US" sz="1600" dirty="0">
                <a:latin typeface="+mj-lt"/>
              </a:rPr>
              <a:t>Physical media shall be securely disposed of when no longer </a:t>
            </a:r>
          </a:p>
          <a:p>
            <a:pPr>
              <a:defRPr/>
            </a:pPr>
            <a:r>
              <a:rPr lang="en-US" sz="1600" dirty="0">
                <a:latin typeface="+mj-lt"/>
              </a:rPr>
              <a:t>    required, using formal procedures. Formal procedures for the secure disposal or </a:t>
            </a:r>
          </a:p>
          <a:p>
            <a:pPr>
              <a:defRPr/>
            </a:pPr>
            <a:r>
              <a:rPr lang="en-US" sz="1600" dirty="0">
                <a:latin typeface="+mj-lt"/>
              </a:rPr>
              <a:t>    destruction of physical media shall minimize the risk of sensitive information compromise </a:t>
            </a:r>
          </a:p>
          <a:p>
            <a:pPr>
              <a:defRPr/>
            </a:pPr>
            <a:r>
              <a:rPr lang="en-US" sz="1600" dirty="0">
                <a:latin typeface="+mj-lt"/>
              </a:rPr>
              <a:t>    by unauthorized individuals. Physical media shall be destroyed by shredding or incineration. </a:t>
            </a:r>
          </a:p>
          <a:p>
            <a:pPr>
              <a:defRPr/>
            </a:pPr>
            <a:r>
              <a:rPr lang="en-US" sz="1600" dirty="0">
                <a:latin typeface="+mj-lt"/>
              </a:rPr>
              <a:t>    Agencies shall ensure the disposal or destruction is witnessed or carried out by authorized </a:t>
            </a:r>
          </a:p>
          <a:p>
            <a:pPr>
              <a:defRPr/>
            </a:pPr>
            <a:r>
              <a:rPr lang="en-US" sz="1600" dirty="0">
                <a:latin typeface="+mj-lt"/>
              </a:rPr>
              <a:t>    personnel. </a:t>
            </a:r>
            <a:endParaRPr lang="en-US" sz="1600" b="1" dirty="0">
              <a:latin typeface="+mj-lt"/>
            </a:endParaRPr>
          </a:p>
          <a:p>
            <a:pPr>
              <a:defRPr/>
            </a:pPr>
            <a:endParaRPr lang="en-US" altLang="en-US" dirty="0">
              <a:latin typeface="+mj-lt"/>
            </a:endParaRPr>
          </a:p>
          <a:p>
            <a:endParaRPr lang="en-US" dirty="0"/>
          </a:p>
        </p:txBody>
      </p:sp>
    </p:spTree>
    <p:extLst>
      <p:ext uri="{BB962C8B-B14F-4D97-AF65-F5344CB8AC3E}">
        <p14:creationId xmlns:p14="http://schemas.microsoft.com/office/powerpoint/2010/main" val="2876391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5293" y="1084235"/>
            <a:ext cx="8761413" cy="706964"/>
          </a:xfrm>
        </p:spPr>
        <p:txBody>
          <a:bodyPr/>
          <a:lstStyle/>
          <a:p>
            <a:pPr algn="ctr"/>
            <a:r>
              <a:rPr lang="en-US" sz="2400" dirty="0"/>
              <a:t/>
            </a:r>
            <a:br>
              <a:rPr lang="en-US" sz="2400" dirty="0"/>
            </a:br>
            <a:r>
              <a:rPr lang="en-US" sz="2400" dirty="0"/>
              <a:t>Protect information subject to confidentiality concerns </a:t>
            </a:r>
            <a:br>
              <a:rPr lang="en-US" sz="2400" dirty="0"/>
            </a:br>
            <a:r>
              <a:rPr lang="en-US" sz="2400" dirty="0"/>
              <a:t>(hardcopy through destruction). </a:t>
            </a:r>
            <a:r>
              <a:rPr lang="en-US" dirty="0"/>
              <a:t/>
            </a:r>
            <a:br>
              <a:rPr lang="en-US" dirty="0"/>
            </a:br>
            <a:endParaRPr lang="en-US" dirty="0"/>
          </a:p>
        </p:txBody>
      </p:sp>
      <p:sp>
        <p:nvSpPr>
          <p:cNvPr id="4" name="Content Placeholder 3"/>
          <p:cNvSpPr>
            <a:spLocks noGrp="1"/>
          </p:cNvSpPr>
          <p:nvPr>
            <p:ph idx="1"/>
          </p:nvPr>
        </p:nvSpPr>
        <p:spPr>
          <a:xfrm>
            <a:off x="803356" y="2421680"/>
            <a:ext cx="10585288" cy="4280932"/>
          </a:xfrm>
        </p:spPr>
        <p:txBody>
          <a:bodyPr>
            <a:normAutofit fontScale="92500" lnSpcReduction="10000"/>
          </a:bodyPr>
          <a:lstStyle/>
          <a:p>
            <a:r>
              <a:rPr lang="en-US" dirty="0"/>
              <a:t>All agencies are required per CJIS Policy to document and implement policy </a:t>
            </a:r>
            <a:r>
              <a:rPr lang="en-US" dirty="0" smtClean="0"/>
              <a:t>and </a:t>
            </a:r>
            <a:r>
              <a:rPr lang="en-US" dirty="0"/>
              <a:t>procedures to ensure that access to electronic and physical media in all forms </a:t>
            </a:r>
            <a:r>
              <a:rPr lang="en-US" dirty="0" smtClean="0"/>
              <a:t>is restricted </a:t>
            </a:r>
            <a:r>
              <a:rPr lang="en-US" dirty="0"/>
              <a:t>to authorized individuals</a:t>
            </a:r>
            <a:r>
              <a:rPr lang="en-US" dirty="0" smtClean="0"/>
              <a:t>.</a:t>
            </a:r>
          </a:p>
          <a:p>
            <a:r>
              <a:rPr lang="en-US" dirty="0"/>
              <a:t>All agencies shall securely store electronic and physical media within physically secure </a:t>
            </a:r>
            <a:r>
              <a:rPr lang="en-US" dirty="0" smtClean="0"/>
              <a:t>locations </a:t>
            </a:r>
            <a:r>
              <a:rPr lang="en-US" dirty="0"/>
              <a:t>or controlled areas.  If physical and personnel restrictions are not feasible </a:t>
            </a:r>
            <a:r>
              <a:rPr lang="en-US" dirty="0" smtClean="0"/>
              <a:t>then </a:t>
            </a:r>
            <a:r>
              <a:rPr lang="en-US" dirty="0"/>
              <a:t>data shall be encrypted per section 5.10.1.2 of the CJIS Policy</a:t>
            </a:r>
            <a:r>
              <a:rPr lang="en-US" dirty="0" smtClean="0"/>
              <a:t>.</a:t>
            </a:r>
          </a:p>
          <a:p>
            <a:r>
              <a:rPr lang="en-US" dirty="0"/>
              <a:t>Electronic media consists of memory devices such as hard drives (removable and </a:t>
            </a:r>
            <a:r>
              <a:rPr lang="en-US" dirty="0" smtClean="0"/>
              <a:t> </a:t>
            </a:r>
            <a:r>
              <a:rPr lang="en-US" dirty="0"/>
              <a:t>resident) and transportable media (flash drives, back-up tapes, optical disks, memory </a:t>
            </a:r>
            <a:r>
              <a:rPr lang="en-US" dirty="0" smtClean="0"/>
              <a:t>cards</a:t>
            </a:r>
            <a:r>
              <a:rPr lang="en-US" dirty="0"/>
              <a:t>).   In addition, security measures must ensure that CJI in physical (printed </a:t>
            </a:r>
            <a:r>
              <a:rPr lang="en-US" dirty="0" smtClean="0"/>
              <a:t>documents</a:t>
            </a:r>
            <a:r>
              <a:rPr lang="en-US" dirty="0"/>
              <a:t>, printed imagery, etc.) form be protected at the same level</a:t>
            </a:r>
            <a:r>
              <a:rPr lang="en-US" dirty="0" smtClean="0"/>
              <a:t>.</a:t>
            </a:r>
          </a:p>
          <a:p>
            <a:r>
              <a:rPr lang="en-US" dirty="0"/>
              <a:t>While encryption is the most optimum form of protection, other measures such as </a:t>
            </a:r>
            <a:r>
              <a:rPr lang="en-US" dirty="0" smtClean="0"/>
              <a:t>layered </a:t>
            </a:r>
            <a:r>
              <a:rPr lang="en-US" dirty="0"/>
              <a:t>physical security should be implemented and can include tampering proofing, </a:t>
            </a:r>
            <a:r>
              <a:rPr lang="en-US" dirty="0" smtClean="0"/>
              <a:t>locked </a:t>
            </a:r>
            <a:r>
              <a:rPr lang="en-US" dirty="0"/>
              <a:t>cabinets, and secure transport procedures utilizing vetted personnel such as </a:t>
            </a:r>
            <a:r>
              <a:rPr lang="en-US" dirty="0" smtClean="0"/>
              <a:t>Law </a:t>
            </a:r>
            <a:r>
              <a:rPr lang="en-US" dirty="0"/>
              <a:t>Enforcement Officers.  Encryption is the only approved method for email traffic </a:t>
            </a:r>
            <a:r>
              <a:rPr lang="en-US" dirty="0" smtClean="0"/>
              <a:t>(</a:t>
            </a:r>
            <a:r>
              <a:rPr lang="en-US" dirty="0"/>
              <a:t>outside the control of the CJA) containing CJI.</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75670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5293" y="1084235"/>
            <a:ext cx="8761413" cy="706964"/>
          </a:xfrm>
        </p:spPr>
        <p:txBody>
          <a:bodyPr/>
          <a:lstStyle/>
          <a:p>
            <a:pPr algn="ctr"/>
            <a:r>
              <a:rPr lang="en-US" sz="2400" dirty="0"/>
              <a:t/>
            </a:r>
            <a:br>
              <a:rPr lang="en-US" sz="2400" dirty="0"/>
            </a:br>
            <a:r>
              <a:rPr lang="en-US" sz="2400" dirty="0"/>
              <a:t>Protect information subject to confidentiality concerns </a:t>
            </a:r>
            <a:br>
              <a:rPr lang="en-US" sz="2400" dirty="0"/>
            </a:br>
            <a:r>
              <a:rPr lang="en-US" sz="2400" dirty="0"/>
              <a:t>(hardcopy through destruction). </a:t>
            </a:r>
            <a:r>
              <a:rPr lang="en-US" dirty="0"/>
              <a:t/>
            </a:r>
            <a:br>
              <a:rPr lang="en-US" dirty="0"/>
            </a:br>
            <a:endParaRPr lang="en-US" dirty="0"/>
          </a:p>
        </p:txBody>
      </p:sp>
      <p:sp>
        <p:nvSpPr>
          <p:cNvPr id="4" name="Content Placeholder 3"/>
          <p:cNvSpPr>
            <a:spLocks noGrp="1"/>
          </p:cNvSpPr>
          <p:nvPr>
            <p:ph idx="1"/>
          </p:nvPr>
        </p:nvSpPr>
        <p:spPr>
          <a:xfrm>
            <a:off x="803356" y="2421680"/>
            <a:ext cx="10585288" cy="4280932"/>
          </a:xfrm>
        </p:spPr>
        <p:txBody>
          <a:bodyPr>
            <a:normAutofit/>
          </a:bodyPr>
          <a:lstStyle/>
          <a:p>
            <a:r>
              <a:rPr lang="en-US" dirty="0"/>
              <a:t>When media is no longer required, proper sanitization or destruction </a:t>
            </a:r>
            <a:r>
              <a:rPr lang="en-US" dirty="0" smtClean="0"/>
              <a:t>must </a:t>
            </a:r>
            <a:r>
              <a:rPr lang="en-US" dirty="0"/>
              <a:t>be carried out. </a:t>
            </a:r>
            <a:endParaRPr lang="en-US" dirty="0" smtClean="0"/>
          </a:p>
          <a:p>
            <a:r>
              <a:rPr lang="en-US" dirty="0"/>
              <a:t>Paper media must be destroyed utilizing approved procedures such as </a:t>
            </a:r>
            <a:r>
              <a:rPr lang="en-US" dirty="0" smtClean="0"/>
              <a:t>shredding </a:t>
            </a:r>
            <a:r>
              <a:rPr lang="en-US" dirty="0"/>
              <a:t>or incineration.  Destruction of electronic media shall be </a:t>
            </a:r>
            <a:r>
              <a:rPr lang="en-US" dirty="0" smtClean="0"/>
              <a:t>carried </a:t>
            </a:r>
            <a:r>
              <a:rPr lang="en-US" dirty="0"/>
              <a:t>out by approved methodologies such as degaussing or drive </a:t>
            </a:r>
            <a:r>
              <a:rPr lang="en-US" dirty="0" smtClean="0"/>
              <a:t>destruction </a:t>
            </a:r>
            <a:r>
              <a:rPr lang="en-US" dirty="0"/>
              <a:t>involving shredding or other satisfactory means of </a:t>
            </a:r>
            <a:r>
              <a:rPr lang="en-US" dirty="0" smtClean="0"/>
              <a:t>destruction</a:t>
            </a:r>
            <a:r>
              <a:rPr lang="en-US" dirty="0"/>
              <a:t>. </a:t>
            </a:r>
            <a:endParaRPr lang="en-US" dirty="0" smtClean="0"/>
          </a:p>
          <a:p>
            <a:r>
              <a:rPr lang="en-US" dirty="0"/>
              <a:t>Sanitization of physical media is accomplished by using approved wiping </a:t>
            </a:r>
            <a:r>
              <a:rPr lang="en-US" dirty="0" smtClean="0"/>
              <a:t>software </a:t>
            </a:r>
            <a:r>
              <a:rPr lang="en-US" dirty="0"/>
              <a:t>ensuring a minimal of a 3-pass wipe. </a:t>
            </a:r>
            <a:endParaRPr lang="en-US" dirty="0" smtClean="0"/>
          </a:p>
          <a:p>
            <a:r>
              <a:rPr lang="en-US" dirty="0"/>
              <a:t>It is important to note that  sanitization may not be possible for hard </a:t>
            </a:r>
            <a:r>
              <a:rPr lang="en-US" dirty="0" smtClean="0"/>
              <a:t>drives </a:t>
            </a:r>
            <a:r>
              <a:rPr lang="en-US" dirty="0"/>
              <a:t>which fail, therefore, they must be physically destroyed. </a:t>
            </a:r>
            <a:r>
              <a:rPr lang="en-US" dirty="0" smtClean="0"/>
              <a:t>  Degaussing </a:t>
            </a:r>
            <a:r>
              <a:rPr lang="en-US" dirty="0"/>
              <a:t>devices must be periodically tested to ensure operability. </a:t>
            </a:r>
          </a:p>
          <a:p>
            <a:r>
              <a:rPr lang="en-US" dirty="0"/>
              <a:t>All sanitization and destruction procedures must be witnessed or carried </a:t>
            </a:r>
            <a:r>
              <a:rPr lang="en-US" dirty="0" smtClean="0"/>
              <a:t>out </a:t>
            </a:r>
            <a:r>
              <a:rPr lang="en-US" dirty="0"/>
              <a:t>by authorized personnel. </a:t>
            </a:r>
          </a:p>
          <a:p>
            <a:pPr>
              <a:spcBef>
                <a:spcPts val="0"/>
              </a:spcBef>
              <a:defRPr/>
            </a:pPr>
            <a:r>
              <a:rPr lang="en-US" b="1" dirty="0">
                <a:solidFill>
                  <a:srgbClr val="FFC000"/>
                </a:solidFill>
              </a:rPr>
              <a:t>&lt;Placeholder for State/Agency input&gt; (reference destruction </a:t>
            </a:r>
            <a:r>
              <a:rPr lang="en-US" b="1" dirty="0" smtClean="0">
                <a:solidFill>
                  <a:srgbClr val="FFC000"/>
                </a:solidFill>
              </a:rPr>
              <a:t>procedures/policy</a:t>
            </a:r>
            <a:r>
              <a:rPr lang="en-US" b="1" dirty="0">
                <a:solidFill>
                  <a:srgbClr val="FFC000"/>
                </a:solidFill>
              </a:rPr>
              <a:t>)</a:t>
            </a:r>
            <a:endParaRPr lang="en-US" dirty="0">
              <a:solidFill>
                <a:srgbClr val="FFC000"/>
              </a:solidFill>
            </a:endParaRPr>
          </a:p>
          <a:p>
            <a:endParaRPr lang="en-US" dirty="0"/>
          </a:p>
          <a:p>
            <a:endParaRPr lang="en-US" dirty="0"/>
          </a:p>
        </p:txBody>
      </p:sp>
    </p:spTree>
    <p:extLst>
      <p:ext uri="{BB962C8B-B14F-4D97-AF65-F5344CB8AC3E}">
        <p14:creationId xmlns:p14="http://schemas.microsoft.com/office/powerpoint/2010/main" val="3205922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Proper Handling and Marking of CJI</a:t>
            </a:r>
            <a:endParaRPr lang="en-US" dirty="0"/>
          </a:p>
        </p:txBody>
      </p:sp>
      <p:sp>
        <p:nvSpPr>
          <p:cNvPr id="3" name="Content Placeholder 2"/>
          <p:cNvSpPr>
            <a:spLocks noGrp="1"/>
          </p:cNvSpPr>
          <p:nvPr>
            <p:ph idx="1"/>
          </p:nvPr>
        </p:nvSpPr>
        <p:spPr/>
        <p:txBody>
          <a:bodyPr>
            <a:normAutofit fontScale="85000" lnSpcReduction="10000"/>
          </a:bodyPr>
          <a:lstStyle/>
          <a:p>
            <a:r>
              <a:rPr lang="en-US" dirty="0"/>
              <a:t>CJI can be leaked inadvertently outside the confines of controlled areas  </a:t>
            </a:r>
            <a:r>
              <a:rPr lang="en-US" dirty="0" smtClean="0"/>
              <a:t>when </a:t>
            </a:r>
            <a:r>
              <a:rPr lang="en-US" dirty="0"/>
              <a:t>proper handling and marking procedures are not followed</a:t>
            </a:r>
            <a:r>
              <a:rPr lang="en-US" dirty="0" smtClean="0"/>
              <a:t>.</a:t>
            </a:r>
          </a:p>
          <a:p>
            <a:r>
              <a:rPr lang="en-US" dirty="0"/>
              <a:t>All physical forms of CJI should be clearly marked and labeled ensuring </a:t>
            </a:r>
            <a:r>
              <a:rPr lang="en-US" dirty="0" smtClean="0"/>
              <a:t>documents </a:t>
            </a:r>
            <a:r>
              <a:rPr lang="en-US" dirty="0"/>
              <a:t>are maintained according to policy and procedures.  It is </a:t>
            </a:r>
            <a:r>
              <a:rPr lang="en-US" dirty="0" smtClean="0"/>
              <a:t>highly </a:t>
            </a:r>
            <a:r>
              <a:rPr lang="en-US" dirty="0"/>
              <a:t>recommended that documents, at a minimum be clearly labeled.  </a:t>
            </a:r>
            <a:r>
              <a:rPr lang="en-US" dirty="0" smtClean="0"/>
              <a:t>Coversheets </a:t>
            </a:r>
            <a:r>
              <a:rPr lang="en-US" dirty="0"/>
              <a:t>designating the sensitive nature of the data and user </a:t>
            </a:r>
            <a:r>
              <a:rPr lang="en-US" dirty="0" smtClean="0"/>
              <a:t>responsibility </a:t>
            </a:r>
            <a:r>
              <a:rPr lang="en-US" dirty="0"/>
              <a:t>in handling that data should also be considered as an </a:t>
            </a:r>
            <a:r>
              <a:rPr lang="en-US" dirty="0" smtClean="0"/>
              <a:t>appropriate </a:t>
            </a:r>
            <a:r>
              <a:rPr lang="en-US" dirty="0"/>
              <a:t>measure. </a:t>
            </a:r>
            <a:endParaRPr lang="en-US" dirty="0" smtClean="0"/>
          </a:p>
          <a:p>
            <a:r>
              <a:rPr lang="en-US" dirty="0"/>
              <a:t>Electronic forms of media can become mishandled </a:t>
            </a:r>
            <a:r>
              <a:rPr lang="en-US" dirty="0" smtClean="0"/>
              <a:t>rather </a:t>
            </a:r>
            <a:r>
              <a:rPr lang="en-US" dirty="0"/>
              <a:t>quickly due to the hidden nature of the data.  Optical media and </a:t>
            </a:r>
            <a:r>
              <a:rPr lang="en-US" dirty="0" smtClean="0"/>
              <a:t>flash </a:t>
            </a:r>
            <a:r>
              <a:rPr lang="en-US" dirty="0"/>
              <a:t>drives should be clearly labeled especially given those forms of </a:t>
            </a:r>
            <a:r>
              <a:rPr lang="en-US" dirty="0" smtClean="0"/>
              <a:t>media </a:t>
            </a:r>
            <a:r>
              <a:rPr lang="en-US" dirty="0"/>
              <a:t>that are not protected by encryption.  Lastly, when email contains </a:t>
            </a:r>
            <a:r>
              <a:rPr lang="en-US" dirty="0" smtClean="0"/>
              <a:t>sensitive </a:t>
            </a:r>
            <a:r>
              <a:rPr lang="en-US" dirty="0"/>
              <a:t>information, it should be standard practice to label those items </a:t>
            </a:r>
            <a:r>
              <a:rPr lang="en-US" dirty="0" smtClean="0"/>
              <a:t>as </a:t>
            </a:r>
            <a:r>
              <a:rPr lang="en-US" dirty="0"/>
              <a:t>well and to ensure transmission is encrypted when applicable.</a:t>
            </a:r>
          </a:p>
          <a:p>
            <a:r>
              <a:rPr lang="en-US" dirty="0">
                <a:solidFill>
                  <a:srgbClr val="FFC000"/>
                </a:solidFill>
              </a:rPr>
              <a:t> </a:t>
            </a:r>
            <a:r>
              <a:rPr lang="en-US" b="1" dirty="0">
                <a:solidFill>
                  <a:srgbClr val="FFC000"/>
                </a:solidFill>
              </a:rPr>
              <a:t>&lt;Placeholder for State/Agency input&gt;</a:t>
            </a:r>
            <a:endParaRPr lang="en-US" dirty="0"/>
          </a:p>
          <a:p>
            <a:endParaRPr lang="en-US" dirty="0"/>
          </a:p>
        </p:txBody>
      </p:sp>
    </p:spTree>
    <p:extLst>
      <p:ext uri="{BB962C8B-B14F-4D97-AF65-F5344CB8AC3E}">
        <p14:creationId xmlns:p14="http://schemas.microsoft.com/office/powerpoint/2010/main" val="729429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174" y="1198258"/>
            <a:ext cx="8761413" cy="706964"/>
          </a:xfrm>
        </p:spPr>
        <p:txBody>
          <a:bodyPr/>
          <a:lstStyle/>
          <a:p>
            <a:pPr algn="ctr"/>
            <a:r>
              <a:rPr lang="en-US" sz="3200" dirty="0"/>
              <a:t>Physical </a:t>
            </a:r>
            <a:r>
              <a:rPr lang="en-US" sz="3200" dirty="0" smtClean="0"/>
              <a:t>Security ~ </a:t>
            </a:r>
            <a:r>
              <a:rPr lang="en-US" sz="3200" dirty="0"/>
              <a:t>Increases in Risks to Systems and Data</a:t>
            </a:r>
            <a:r>
              <a:rPr lang="en-US" dirty="0"/>
              <a:t/>
            </a:r>
            <a:br>
              <a:rPr lang="en-US" dirty="0"/>
            </a:br>
            <a:endParaRPr lang="en-US" dirty="0"/>
          </a:p>
        </p:txBody>
      </p:sp>
      <p:sp>
        <p:nvSpPr>
          <p:cNvPr id="3" name="Content Placeholder 2"/>
          <p:cNvSpPr>
            <a:spLocks noGrp="1"/>
          </p:cNvSpPr>
          <p:nvPr>
            <p:ph idx="1"/>
          </p:nvPr>
        </p:nvSpPr>
        <p:spPr>
          <a:xfrm>
            <a:off x="577515" y="2374232"/>
            <a:ext cx="11101137" cy="4347410"/>
          </a:xfrm>
        </p:spPr>
        <p:txBody>
          <a:bodyPr>
            <a:normAutofit fontScale="92500" lnSpcReduction="10000"/>
          </a:bodyPr>
          <a:lstStyle/>
          <a:p>
            <a:pPr defTabSz="914400" eaLnBrk="0" fontAlgn="base" hangingPunct="0">
              <a:spcBef>
                <a:spcPct val="0"/>
              </a:spcBef>
              <a:spcAft>
                <a:spcPct val="0"/>
              </a:spcAft>
              <a:buClrTx/>
              <a:buSzTx/>
            </a:pPr>
            <a:r>
              <a:rPr lang="en-US" altLang="en-US" sz="2200" dirty="0">
                <a:solidFill>
                  <a:srgbClr val="000000"/>
                </a:solidFill>
                <a:latin typeface="+mj-lt"/>
                <a:ea typeface="SimSun" panose="02010600030101010101" pitchFamily="2" charset="-122"/>
                <a:cs typeface="Arial" panose="020B0604020202020204" pitchFamily="34" charset="0"/>
              </a:rPr>
              <a:t>Physical Security basically involves the necessary implementations and methods </a:t>
            </a:r>
            <a:r>
              <a:rPr lang="en-US" altLang="en-US" sz="2200" dirty="0" smtClean="0">
                <a:solidFill>
                  <a:srgbClr val="000000"/>
                </a:solidFill>
                <a:latin typeface="+mj-lt"/>
                <a:ea typeface="SimSun" panose="02010600030101010101" pitchFamily="2" charset="-122"/>
                <a:cs typeface="Arial" panose="020B0604020202020204" pitchFamily="34" charset="0"/>
              </a:rPr>
              <a:t>to enforce </a:t>
            </a:r>
            <a:r>
              <a:rPr lang="en-US" altLang="en-US" sz="2200" dirty="0">
                <a:solidFill>
                  <a:srgbClr val="000000"/>
                </a:solidFill>
                <a:latin typeface="+mj-lt"/>
                <a:ea typeface="SimSun" panose="02010600030101010101" pitchFamily="2" charset="-122"/>
                <a:cs typeface="Arial" panose="020B0604020202020204" pitchFamily="34" charset="0"/>
              </a:rPr>
              <a:t>access control to secure areas where CJI is processed, stored </a:t>
            </a:r>
            <a:r>
              <a:rPr lang="en-US" altLang="en-US" sz="2200" dirty="0" smtClean="0">
                <a:solidFill>
                  <a:srgbClr val="000000"/>
                </a:solidFill>
                <a:latin typeface="+mj-lt"/>
                <a:ea typeface="SimSun" panose="02010600030101010101" pitchFamily="2" charset="-122"/>
                <a:cs typeface="Arial" panose="020B0604020202020204" pitchFamily="34" charset="0"/>
              </a:rPr>
              <a:t>and transmitted</a:t>
            </a:r>
            <a:r>
              <a:rPr lang="en-US" altLang="en-US" sz="2200" dirty="0">
                <a:solidFill>
                  <a:srgbClr val="000000"/>
                </a:solidFill>
                <a:latin typeface="+mj-lt"/>
                <a:ea typeface="SimSun" panose="02010600030101010101" pitchFamily="2" charset="-122"/>
                <a:cs typeface="Arial" panose="020B0604020202020204" pitchFamily="34" charset="0"/>
              </a:rPr>
              <a:t>.  </a:t>
            </a:r>
            <a:r>
              <a:rPr lang="en-US" altLang="en-US" sz="2200" dirty="0" smtClean="0">
                <a:solidFill>
                  <a:srgbClr val="000000"/>
                </a:solidFill>
                <a:latin typeface="+mj-lt"/>
                <a:ea typeface="SimSun" panose="02010600030101010101" pitchFamily="2" charset="-122"/>
                <a:cs typeface="Arial" panose="020B0604020202020204" pitchFamily="34" charset="0"/>
              </a:rPr>
              <a:t>Since </a:t>
            </a:r>
            <a:r>
              <a:rPr lang="en-US" altLang="en-US" sz="2200" dirty="0">
                <a:solidFill>
                  <a:srgbClr val="000000"/>
                </a:solidFill>
                <a:latin typeface="+mj-lt"/>
                <a:ea typeface="SimSun" panose="02010600030101010101" pitchFamily="2" charset="-122"/>
                <a:cs typeface="Arial" panose="020B0604020202020204" pitchFamily="34" charset="0"/>
              </a:rPr>
              <a:t>no one agency is the same, local policy and procedures are established to </a:t>
            </a:r>
            <a:r>
              <a:rPr lang="en-US" altLang="en-US" sz="2200" dirty="0" smtClean="0">
                <a:solidFill>
                  <a:srgbClr val="000000"/>
                </a:solidFill>
                <a:latin typeface="+mj-lt"/>
                <a:ea typeface="SimSun" panose="02010600030101010101" pitchFamily="2" charset="-122"/>
                <a:cs typeface="Arial" panose="020B0604020202020204" pitchFamily="34" charset="0"/>
              </a:rPr>
              <a:t>ensure that </a:t>
            </a:r>
            <a:r>
              <a:rPr lang="en-US" altLang="en-US" sz="2200" dirty="0">
                <a:solidFill>
                  <a:srgbClr val="000000"/>
                </a:solidFill>
                <a:latin typeface="+mj-lt"/>
                <a:ea typeface="SimSun" panose="02010600030101010101" pitchFamily="2" charset="-122"/>
                <a:cs typeface="Arial" panose="020B0604020202020204" pitchFamily="34" charset="0"/>
              </a:rPr>
              <a:t>the established security boundaries are not compromised.  This includes not only </a:t>
            </a:r>
            <a:r>
              <a:rPr lang="en-US" altLang="en-US" sz="2200" dirty="0" smtClean="0">
                <a:solidFill>
                  <a:srgbClr val="000000"/>
                </a:solidFill>
                <a:latin typeface="+mj-lt"/>
                <a:ea typeface="SimSun" panose="02010600030101010101" pitchFamily="2" charset="-122"/>
                <a:cs typeface="Arial" panose="020B0604020202020204" pitchFamily="34" charset="0"/>
              </a:rPr>
              <a:t>threats </a:t>
            </a:r>
            <a:r>
              <a:rPr lang="en-US" altLang="en-US" sz="2200" dirty="0">
                <a:solidFill>
                  <a:srgbClr val="000000"/>
                </a:solidFill>
                <a:latin typeface="+mj-lt"/>
                <a:ea typeface="SimSun" panose="02010600030101010101" pitchFamily="2" charset="-122"/>
                <a:cs typeface="Arial" panose="020B0604020202020204" pitchFamily="34" charset="0"/>
              </a:rPr>
              <a:t>from outsiders but insiders as well</a:t>
            </a:r>
            <a:r>
              <a:rPr lang="en-US" altLang="en-US" sz="2200" dirty="0" smtClean="0">
                <a:solidFill>
                  <a:srgbClr val="000000"/>
                </a:solidFill>
                <a:latin typeface="+mj-lt"/>
                <a:ea typeface="SimSun" panose="02010600030101010101" pitchFamily="2" charset="-122"/>
                <a:cs typeface="Arial" panose="020B0604020202020204" pitchFamily="34" charset="0"/>
              </a:rPr>
              <a:t>.</a:t>
            </a:r>
          </a:p>
          <a:p>
            <a:pPr marL="0" lvl="0" indent="0" defTabSz="914400" eaLnBrk="0" fontAlgn="base" hangingPunct="0">
              <a:spcBef>
                <a:spcPct val="0"/>
              </a:spcBef>
              <a:spcAft>
                <a:spcPct val="0"/>
              </a:spcAft>
              <a:buClrTx/>
              <a:buSzTx/>
              <a:buNone/>
            </a:pPr>
            <a:endParaRPr lang="en-US" altLang="en-US" sz="2200" dirty="0">
              <a:solidFill>
                <a:srgbClr val="000000"/>
              </a:solidFill>
              <a:latin typeface="+mj-lt"/>
              <a:ea typeface="SimSun" panose="02010600030101010101" pitchFamily="2" charset="-122"/>
              <a:cs typeface="Arial" panose="020B0604020202020204" pitchFamily="34" charset="0"/>
            </a:endParaRPr>
          </a:p>
          <a:p>
            <a:pPr defTabSz="914400" eaLnBrk="0" fontAlgn="base" hangingPunct="0">
              <a:spcBef>
                <a:spcPct val="0"/>
              </a:spcBef>
              <a:spcAft>
                <a:spcPct val="0"/>
              </a:spcAft>
              <a:buClrTx/>
              <a:buSzTx/>
            </a:pPr>
            <a:r>
              <a:rPr lang="en-US" altLang="en-US" sz="2200" i="1" dirty="0">
                <a:solidFill>
                  <a:srgbClr val="000000"/>
                </a:solidFill>
                <a:latin typeface="+mj-lt"/>
                <a:ea typeface="SimSun" panose="02010600030101010101" pitchFamily="2" charset="-122"/>
                <a:cs typeface="Arial" panose="020B0604020202020204" pitchFamily="34" charset="0"/>
              </a:rPr>
              <a:t> CJIS Policy addresses key areas such as</a:t>
            </a:r>
            <a:r>
              <a:rPr lang="en-US" altLang="en-US" sz="2200" i="1" dirty="0" smtClean="0">
                <a:solidFill>
                  <a:srgbClr val="000000"/>
                </a:solidFill>
                <a:latin typeface="+mj-lt"/>
                <a:ea typeface="SimSun" panose="02010600030101010101" pitchFamily="2" charset="-122"/>
                <a:cs typeface="Arial" panose="020B0604020202020204" pitchFamily="34" charset="0"/>
              </a:rPr>
              <a:t>:</a:t>
            </a:r>
          </a:p>
          <a:p>
            <a:pPr defTabSz="914400" eaLnBrk="0" fontAlgn="base" hangingPunct="0">
              <a:spcBef>
                <a:spcPct val="0"/>
              </a:spcBef>
              <a:spcAft>
                <a:spcPct val="0"/>
              </a:spcAft>
              <a:buClrTx/>
              <a:buSzTx/>
            </a:pPr>
            <a:endParaRPr lang="en-US" altLang="en-US" sz="1900" dirty="0" smtClean="0">
              <a:latin typeface="+mj-lt"/>
              <a:ea typeface="SimSun" panose="02010600030101010101" pitchFamily="2" charset="-122"/>
              <a:cs typeface="Arial" panose="020B0604020202020204" pitchFamily="34" charset="0"/>
            </a:endParaRPr>
          </a:p>
          <a:p>
            <a:pPr lvl="1" defTabSz="914400" eaLnBrk="0" fontAlgn="base" hangingPunct="0">
              <a:spcBef>
                <a:spcPct val="0"/>
              </a:spcBef>
              <a:spcAft>
                <a:spcPct val="0"/>
              </a:spcAft>
              <a:buClrTx/>
              <a:buSzTx/>
            </a:pPr>
            <a:r>
              <a:rPr lang="en-US" altLang="en-US" sz="1900" dirty="0" smtClean="0">
                <a:latin typeface="+mj-lt"/>
                <a:ea typeface="SimSun" panose="02010600030101010101" pitchFamily="2" charset="-122"/>
                <a:cs typeface="Arial" panose="020B0604020202020204" pitchFamily="34" charset="0"/>
              </a:rPr>
              <a:t> </a:t>
            </a:r>
            <a:r>
              <a:rPr lang="en-US" altLang="en-US" sz="1900" dirty="0">
                <a:latin typeface="+mj-lt"/>
                <a:ea typeface="SimSun" panose="02010600030101010101" pitchFamily="2" charset="-122"/>
                <a:cs typeface="Arial" panose="020B0604020202020204" pitchFamily="34" charset="0"/>
              </a:rPr>
              <a:t>5.9.1.6 Monitoring Physical Access </a:t>
            </a:r>
          </a:p>
          <a:p>
            <a:pPr lvl="2" defTabSz="914400" eaLnBrk="0" fontAlgn="base" hangingPunct="0">
              <a:spcBef>
                <a:spcPct val="0"/>
              </a:spcBef>
              <a:spcAft>
                <a:spcPct val="0"/>
              </a:spcAft>
              <a:buClrTx/>
              <a:buSzTx/>
            </a:pPr>
            <a:r>
              <a:rPr lang="en-US" altLang="en-US" sz="1700" dirty="0">
                <a:solidFill>
                  <a:srgbClr val="000000"/>
                </a:solidFill>
                <a:latin typeface="+mj-lt"/>
                <a:ea typeface="SimSun" panose="02010600030101010101" pitchFamily="2" charset="-122"/>
                <a:cs typeface="Arial" panose="020B0604020202020204" pitchFamily="34" charset="0"/>
              </a:rPr>
              <a:t>The agency shall monitor physical access to the information system to detect and respond </a:t>
            </a:r>
            <a:r>
              <a:rPr lang="en-US" altLang="en-US" sz="1700" dirty="0" smtClean="0">
                <a:solidFill>
                  <a:srgbClr val="000000"/>
                </a:solidFill>
                <a:latin typeface="+mj-lt"/>
                <a:ea typeface="SimSun" panose="02010600030101010101" pitchFamily="2" charset="-122"/>
                <a:cs typeface="Arial" panose="020B0604020202020204" pitchFamily="34" charset="0"/>
              </a:rPr>
              <a:t>to </a:t>
            </a:r>
            <a:r>
              <a:rPr lang="en-US" altLang="en-US" sz="1700" dirty="0">
                <a:solidFill>
                  <a:srgbClr val="000000"/>
                </a:solidFill>
                <a:latin typeface="+mj-lt"/>
                <a:ea typeface="SimSun" panose="02010600030101010101" pitchFamily="2" charset="-122"/>
                <a:cs typeface="Arial" panose="020B0604020202020204" pitchFamily="34" charset="0"/>
              </a:rPr>
              <a:t>physical security incidents.  Terminal areas, Communications Closets/Rooms, </a:t>
            </a:r>
            <a:r>
              <a:rPr lang="en-US" altLang="en-US" sz="1700" dirty="0" smtClean="0">
                <a:solidFill>
                  <a:srgbClr val="000000"/>
                </a:solidFill>
                <a:latin typeface="+mj-lt"/>
                <a:ea typeface="SimSun" panose="02010600030101010101" pitchFamily="2" charset="-122"/>
                <a:cs typeface="Arial" panose="020B0604020202020204" pitchFamily="34" charset="0"/>
              </a:rPr>
              <a:t>Unencrypted </a:t>
            </a:r>
            <a:r>
              <a:rPr lang="en-US" altLang="en-US" sz="1700" dirty="0">
                <a:solidFill>
                  <a:srgbClr val="000000"/>
                </a:solidFill>
                <a:latin typeface="+mj-lt"/>
                <a:ea typeface="SimSun" panose="02010600030101010101" pitchFamily="2" charset="-122"/>
                <a:cs typeface="Arial" panose="020B0604020202020204" pitchFamily="34" charset="0"/>
              </a:rPr>
              <a:t>communication lines, physical records, etc</a:t>
            </a:r>
            <a:r>
              <a:rPr lang="en-US" altLang="en-US" sz="1700" dirty="0" smtClean="0">
                <a:solidFill>
                  <a:srgbClr val="000000"/>
                </a:solidFill>
                <a:latin typeface="+mj-lt"/>
                <a:ea typeface="SimSun" panose="02010600030101010101" pitchFamily="2" charset="-122"/>
                <a:cs typeface="Arial" panose="020B0604020202020204" pitchFamily="34" charset="0"/>
              </a:rPr>
              <a:t>.</a:t>
            </a:r>
          </a:p>
          <a:p>
            <a:pPr lvl="2" defTabSz="914400" eaLnBrk="0" fontAlgn="base" hangingPunct="0">
              <a:spcBef>
                <a:spcPct val="0"/>
              </a:spcBef>
              <a:spcAft>
                <a:spcPct val="0"/>
              </a:spcAft>
              <a:buClrTx/>
              <a:buSzTx/>
            </a:pPr>
            <a:endParaRPr lang="en-US" altLang="en-US" sz="1900" dirty="0" smtClean="0">
              <a:latin typeface="+mj-lt"/>
              <a:ea typeface="SimSun" panose="02010600030101010101" pitchFamily="2" charset="-122"/>
              <a:cs typeface="Arial" panose="020B0604020202020204" pitchFamily="34" charset="0"/>
            </a:endParaRPr>
          </a:p>
          <a:p>
            <a:pPr lvl="1" defTabSz="914400" eaLnBrk="0" fontAlgn="base" hangingPunct="0">
              <a:spcBef>
                <a:spcPct val="0"/>
              </a:spcBef>
              <a:spcAft>
                <a:spcPct val="0"/>
              </a:spcAft>
              <a:buClrTx/>
              <a:buSzTx/>
            </a:pPr>
            <a:r>
              <a:rPr lang="en-US" altLang="en-US" sz="1900" dirty="0" smtClean="0">
                <a:latin typeface="+mj-lt"/>
                <a:ea typeface="SimSun" panose="02010600030101010101" pitchFamily="2" charset="-122"/>
                <a:cs typeface="Arial" panose="020B0604020202020204" pitchFamily="34" charset="0"/>
              </a:rPr>
              <a:t>5.9.1.7 </a:t>
            </a:r>
            <a:r>
              <a:rPr lang="en-US" altLang="en-US" sz="1900" dirty="0">
                <a:latin typeface="+mj-lt"/>
                <a:ea typeface="SimSun" panose="02010600030101010101" pitchFamily="2" charset="-122"/>
                <a:cs typeface="Arial" panose="020B0604020202020204" pitchFamily="34" charset="0"/>
              </a:rPr>
              <a:t>Visitor Control </a:t>
            </a:r>
          </a:p>
          <a:p>
            <a:pPr lvl="2" defTabSz="914400" eaLnBrk="0" fontAlgn="base" hangingPunct="0">
              <a:spcBef>
                <a:spcPct val="0"/>
              </a:spcBef>
              <a:spcAft>
                <a:spcPct val="0"/>
              </a:spcAft>
              <a:buClrTx/>
              <a:buSzTx/>
            </a:pPr>
            <a:r>
              <a:rPr lang="en-US" altLang="en-US" sz="1700" dirty="0">
                <a:solidFill>
                  <a:srgbClr val="000000"/>
                </a:solidFill>
                <a:latin typeface="+mj-lt"/>
                <a:ea typeface="SimSun" panose="02010600030101010101" pitchFamily="2" charset="-122"/>
                <a:cs typeface="Arial" panose="020B0604020202020204" pitchFamily="34" charset="0"/>
              </a:rPr>
              <a:t>The agency shall control physical access by authenticating visitors before authorizing </a:t>
            </a:r>
            <a:r>
              <a:rPr lang="en-US" altLang="en-US" sz="1700" dirty="0" smtClean="0">
                <a:solidFill>
                  <a:srgbClr val="000000"/>
                </a:solidFill>
                <a:latin typeface="+mj-lt"/>
                <a:ea typeface="SimSun" panose="02010600030101010101" pitchFamily="2" charset="-122"/>
                <a:cs typeface="Arial" panose="020B0604020202020204" pitchFamily="34" charset="0"/>
              </a:rPr>
              <a:t>escorted </a:t>
            </a:r>
            <a:r>
              <a:rPr lang="en-US" altLang="en-US" sz="1700" dirty="0">
                <a:solidFill>
                  <a:srgbClr val="000000"/>
                </a:solidFill>
                <a:latin typeface="+mj-lt"/>
                <a:ea typeface="SimSun" panose="02010600030101010101" pitchFamily="2" charset="-122"/>
                <a:cs typeface="Arial" panose="020B0604020202020204" pitchFamily="34" charset="0"/>
              </a:rPr>
              <a:t>access to the physically secure location (except for those areas designated as </a:t>
            </a:r>
            <a:r>
              <a:rPr lang="en-US" altLang="en-US" sz="1700" dirty="0" smtClean="0">
                <a:solidFill>
                  <a:srgbClr val="000000"/>
                </a:solidFill>
                <a:latin typeface="+mj-lt"/>
                <a:ea typeface="SimSun" panose="02010600030101010101" pitchFamily="2" charset="-122"/>
                <a:cs typeface="Arial" panose="020B0604020202020204" pitchFamily="34" charset="0"/>
              </a:rPr>
              <a:t>publicly </a:t>
            </a:r>
            <a:r>
              <a:rPr lang="en-US" altLang="en-US" sz="1700" dirty="0">
                <a:solidFill>
                  <a:srgbClr val="000000"/>
                </a:solidFill>
                <a:latin typeface="+mj-lt"/>
                <a:ea typeface="SimSun" panose="02010600030101010101" pitchFamily="2" charset="-122"/>
                <a:cs typeface="Arial" panose="020B0604020202020204" pitchFamily="34" charset="0"/>
              </a:rPr>
              <a:t>accessible). The agency shall escort visitors at all times and monitor visitor activity.</a:t>
            </a:r>
          </a:p>
          <a:p>
            <a:pPr lvl="2" defTabSz="914400" eaLnBrk="0" fontAlgn="base" hangingPunct="0">
              <a:spcBef>
                <a:spcPct val="0"/>
              </a:spcBef>
              <a:spcAft>
                <a:spcPct val="0"/>
              </a:spcAft>
              <a:buClrTx/>
              <a:buSzTx/>
            </a:pPr>
            <a:endParaRPr lang="en-US" altLang="en-US" b="1" dirty="0" smtClean="0">
              <a:solidFill>
                <a:srgbClr val="000000"/>
              </a:solidFill>
              <a:latin typeface="Calibri" panose="020F0502020204030204" pitchFamily="34" charset="0"/>
              <a:ea typeface="SimSun" panose="02010600030101010101" pitchFamily="2" charset="-122"/>
              <a:cs typeface="Arial" panose="020B0604020202020204" pitchFamily="34" charset="0"/>
            </a:endParaRPr>
          </a:p>
          <a:p>
            <a:pPr lvl="2" defTabSz="914400" eaLnBrk="0" fontAlgn="base" hangingPunct="0">
              <a:spcBef>
                <a:spcPct val="0"/>
              </a:spcBef>
              <a:spcAft>
                <a:spcPct val="0"/>
              </a:spcAft>
              <a:buClrTx/>
              <a:buSzTx/>
            </a:pPr>
            <a:endParaRPr lang="en-US" altLang="en-US" b="1" dirty="0" smtClean="0">
              <a:solidFill>
                <a:srgbClr val="000000"/>
              </a:solidFill>
              <a:latin typeface="Calibri" panose="020F0502020204030204" pitchFamily="34" charset="0"/>
              <a:ea typeface="SimSun" panose="02010600030101010101" pitchFamily="2" charset="-122"/>
              <a:cs typeface="Arial" panose="020B0604020202020204" pitchFamily="34" charset="0"/>
            </a:endParaRPr>
          </a:p>
          <a:p>
            <a:endParaRPr lang="en-US" dirty="0"/>
          </a:p>
        </p:txBody>
      </p:sp>
    </p:spTree>
    <p:extLst>
      <p:ext uri="{BB962C8B-B14F-4D97-AF65-F5344CB8AC3E}">
        <p14:creationId xmlns:p14="http://schemas.microsoft.com/office/powerpoint/2010/main" val="1123592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174" y="1198258"/>
            <a:ext cx="8761413" cy="706964"/>
          </a:xfrm>
        </p:spPr>
        <p:txBody>
          <a:bodyPr/>
          <a:lstStyle/>
          <a:p>
            <a:pPr algn="ctr"/>
            <a:r>
              <a:rPr lang="en-US" sz="3200" dirty="0"/>
              <a:t>Physical </a:t>
            </a:r>
            <a:r>
              <a:rPr lang="en-US" sz="3200" dirty="0" smtClean="0"/>
              <a:t>Security ~ </a:t>
            </a:r>
            <a:r>
              <a:rPr lang="en-US" sz="3200" dirty="0"/>
              <a:t>Increases in Risks to Systems and </a:t>
            </a:r>
            <a:r>
              <a:rPr lang="en-US" sz="3200" dirty="0" smtClean="0"/>
              <a:t>Data (continued)</a:t>
            </a:r>
            <a:r>
              <a:rPr lang="en-US" dirty="0"/>
              <a:t/>
            </a:r>
            <a:br>
              <a:rPr lang="en-US" dirty="0"/>
            </a:br>
            <a:endParaRPr lang="en-US" dirty="0"/>
          </a:p>
        </p:txBody>
      </p:sp>
      <p:sp>
        <p:nvSpPr>
          <p:cNvPr id="3" name="Content Placeholder 2"/>
          <p:cNvSpPr>
            <a:spLocks noGrp="1"/>
          </p:cNvSpPr>
          <p:nvPr>
            <p:ph idx="1"/>
          </p:nvPr>
        </p:nvSpPr>
        <p:spPr>
          <a:xfrm>
            <a:off x="577515" y="2374232"/>
            <a:ext cx="11101137" cy="4347410"/>
          </a:xfrm>
        </p:spPr>
        <p:txBody>
          <a:bodyPr>
            <a:normAutofit lnSpcReduction="10000"/>
          </a:bodyPr>
          <a:lstStyle/>
          <a:p>
            <a:pPr defTabSz="914400" eaLnBrk="0" fontAlgn="base" hangingPunct="0">
              <a:spcBef>
                <a:spcPct val="0"/>
              </a:spcBef>
              <a:spcAft>
                <a:spcPct val="0"/>
              </a:spcAft>
              <a:buClrTx/>
              <a:buSzTx/>
            </a:pPr>
            <a:r>
              <a:rPr lang="en-US" altLang="en-US" sz="2800" dirty="0">
                <a:solidFill>
                  <a:srgbClr val="000000"/>
                </a:solidFill>
                <a:latin typeface="+mj-lt"/>
                <a:ea typeface="SimSun" panose="02010600030101010101" pitchFamily="2" charset="-122"/>
                <a:cs typeface="Arial" panose="020B0604020202020204" pitchFamily="34" charset="0"/>
              </a:rPr>
              <a:t>5.9.2 Controlled </a:t>
            </a:r>
            <a:r>
              <a:rPr lang="en-US" altLang="en-US" sz="2800" dirty="0" smtClean="0">
                <a:solidFill>
                  <a:srgbClr val="000000"/>
                </a:solidFill>
                <a:latin typeface="+mj-lt"/>
                <a:ea typeface="SimSun" panose="02010600030101010101" pitchFamily="2" charset="-122"/>
                <a:cs typeface="Arial" panose="020B0604020202020204" pitchFamily="34" charset="0"/>
              </a:rPr>
              <a:t>Area</a:t>
            </a:r>
          </a:p>
          <a:p>
            <a:pPr lvl="1" defTabSz="914400" eaLnBrk="0" fontAlgn="base" hangingPunct="0">
              <a:spcBef>
                <a:spcPct val="0"/>
              </a:spcBef>
              <a:spcAft>
                <a:spcPct val="0"/>
              </a:spcAft>
              <a:buClrTx/>
              <a:buSzTx/>
            </a:pPr>
            <a:r>
              <a:rPr lang="en-US" altLang="en-US" sz="2000" dirty="0">
                <a:solidFill>
                  <a:srgbClr val="000000"/>
                </a:solidFill>
                <a:latin typeface="+mj-lt"/>
                <a:ea typeface="SimSun" panose="02010600030101010101" pitchFamily="2" charset="-122"/>
                <a:cs typeface="Arial" panose="020B0604020202020204" pitchFamily="34" charset="0"/>
              </a:rPr>
              <a:t>If an agency cannot meet all of the controls required for establishing a physically secure     location, but has an operational need to access or store CJI, the agency shall designate an area, a room, or a storage container, as a controlled area for the purpose of day-to-day CJI access or storage. The agency shall, at a minimum</a:t>
            </a:r>
            <a:r>
              <a:rPr lang="en-US" altLang="en-US" sz="2000" dirty="0" smtClean="0">
                <a:solidFill>
                  <a:srgbClr val="000000"/>
                </a:solidFill>
                <a:latin typeface="+mj-lt"/>
                <a:ea typeface="SimSun" panose="02010600030101010101" pitchFamily="2" charset="-122"/>
                <a:cs typeface="Arial" panose="020B0604020202020204" pitchFamily="34" charset="0"/>
              </a:rPr>
              <a:t>:</a:t>
            </a:r>
          </a:p>
          <a:p>
            <a:pPr marL="457200" lvl="1" indent="0" defTabSz="914400" eaLnBrk="0" fontAlgn="base" hangingPunct="0">
              <a:spcBef>
                <a:spcPct val="0"/>
              </a:spcBef>
              <a:spcAft>
                <a:spcPct val="0"/>
              </a:spcAft>
              <a:buClrTx/>
              <a:buSzTx/>
              <a:buNone/>
            </a:pPr>
            <a:endParaRPr lang="en-US" altLang="en-US" sz="2000" dirty="0" smtClean="0">
              <a:solidFill>
                <a:srgbClr val="000000"/>
              </a:solidFill>
              <a:latin typeface="+mj-lt"/>
              <a:ea typeface="SimSun" panose="02010600030101010101" pitchFamily="2" charset="-122"/>
              <a:cs typeface="Arial" panose="020B0604020202020204" pitchFamily="34" charset="0"/>
            </a:endParaRPr>
          </a:p>
          <a:p>
            <a:pPr marL="1257300" lvl="2" indent="-342900" defTabSz="914400" eaLnBrk="0" fontAlgn="base" hangingPunct="0">
              <a:spcBef>
                <a:spcPct val="0"/>
              </a:spcBef>
              <a:spcAft>
                <a:spcPct val="0"/>
              </a:spcAft>
              <a:buClrTx/>
              <a:buSzTx/>
              <a:buFont typeface="+mj-lt"/>
              <a:buAutoNum type="arabicPeriod"/>
            </a:pPr>
            <a:r>
              <a:rPr lang="en-US" altLang="en-US" sz="1800" dirty="0">
                <a:latin typeface="+mj-lt"/>
                <a:ea typeface="SimSun" panose="02010600030101010101" pitchFamily="2" charset="-122"/>
                <a:cs typeface="Arial" panose="020B0604020202020204" pitchFamily="34" charset="0"/>
              </a:rPr>
              <a:t>Limit access to the controlled area during CJI processing times to only those personal authorized by the agency to access or view CJI.</a:t>
            </a:r>
          </a:p>
          <a:p>
            <a:pPr marL="1257300" lvl="2" indent="-342900" defTabSz="914400" eaLnBrk="0" fontAlgn="base" hangingPunct="0">
              <a:spcBef>
                <a:spcPct val="0"/>
              </a:spcBef>
              <a:spcAft>
                <a:spcPct val="0"/>
              </a:spcAft>
              <a:buClrTx/>
              <a:buSzTx/>
              <a:buFont typeface="+mj-lt"/>
              <a:buAutoNum type="arabicPeriod"/>
            </a:pPr>
            <a:r>
              <a:rPr lang="en-US" altLang="en-US" sz="1800" dirty="0">
                <a:latin typeface="+mj-lt"/>
                <a:ea typeface="SimSun" panose="02010600030101010101" pitchFamily="2" charset="-122"/>
                <a:cs typeface="Arial" panose="020B0604020202020204" pitchFamily="34" charset="0"/>
              </a:rPr>
              <a:t>Lock the area, room, or storage container when unattended.</a:t>
            </a:r>
          </a:p>
          <a:p>
            <a:pPr marL="1257300" lvl="2" indent="-342900" defTabSz="914400" eaLnBrk="0" fontAlgn="base" hangingPunct="0">
              <a:spcBef>
                <a:spcPct val="0"/>
              </a:spcBef>
              <a:spcAft>
                <a:spcPct val="0"/>
              </a:spcAft>
              <a:buClrTx/>
              <a:buSzTx/>
              <a:buFont typeface="+mj-lt"/>
              <a:buAutoNum type="arabicPeriod"/>
            </a:pPr>
            <a:r>
              <a:rPr lang="en-US" altLang="en-US" sz="1800" dirty="0">
                <a:latin typeface="+mj-lt"/>
                <a:ea typeface="SimSun" panose="02010600030101010101" pitchFamily="2" charset="-122"/>
                <a:cs typeface="Arial" panose="020B0604020202020204" pitchFamily="34" charset="0"/>
              </a:rPr>
              <a:t>Position information system devices and documents containing CJI in such a way as to        prevent unauthorized individuals from access and view.</a:t>
            </a:r>
          </a:p>
          <a:p>
            <a:pPr marL="1257300" lvl="2" indent="-342900" defTabSz="914400" eaLnBrk="0" fontAlgn="base" hangingPunct="0">
              <a:spcBef>
                <a:spcPct val="0"/>
              </a:spcBef>
              <a:spcAft>
                <a:spcPct val="0"/>
              </a:spcAft>
              <a:buClrTx/>
              <a:buSzTx/>
              <a:buFont typeface="+mj-lt"/>
              <a:buAutoNum type="arabicPeriod"/>
            </a:pPr>
            <a:r>
              <a:rPr lang="en-US" altLang="en-US" sz="1800" dirty="0">
                <a:latin typeface="+mj-lt"/>
                <a:ea typeface="SimSun" panose="02010600030101010101" pitchFamily="2" charset="-122"/>
                <a:cs typeface="Arial" panose="020B0604020202020204" pitchFamily="34" charset="0"/>
              </a:rPr>
              <a:t>Follow the encryption requirements found in Section 5.10.1.2 for electronic storage (i.e. data “at rest”) of CJI.</a:t>
            </a:r>
          </a:p>
          <a:p>
            <a:pPr marL="1257300" lvl="2" indent="-342900" defTabSz="914400" eaLnBrk="0" fontAlgn="base" hangingPunct="0">
              <a:spcBef>
                <a:spcPct val="0"/>
              </a:spcBef>
              <a:spcAft>
                <a:spcPct val="0"/>
              </a:spcAft>
              <a:buClrTx/>
              <a:buSzTx/>
              <a:buFont typeface="+mj-lt"/>
              <a:buAutoNum type="arabicPeriod"/>
            </a:pPr>
            <a:endParaRPr lang="en-US" altLang="en-US" b="1" dirty="0">
              <a:solidFill>
                <a:srgbClr val="000000"/>
              </a:solidFill>
              <a:latin typeface="Calibri" panose="020F0502020204030204" pitchFamily="34" charset="0"/>
              <a:ea typeface="SimSun" panose="02010600030101010101" pitchFamily="2" charset="-122"/>
              <a:cs typeface="Arial" panose="020B0604020202020204" pitchFamily="34" charset="0"/>
            </a:endParaRPr>
          </a:p>
          <a:p>
            <a:pPr defTabSz="914400" eaLnBrk="0" fontAlgn="base" hangingPunct="0">
              <a:spcBef>
                <a:spcPct val="0"/>
              </a:spcBef>
              <a:spcAft>
                <a:spcPct val="0"/>
              </a:spcAft>
              <a:buClrTx/>
              <a:buSzTx/>
            </a:pPr>
            <a:r>
              <a:rPr lang="en-US" dirty="0">
                <a:solidFill>
                  <a:srgbClr val="FFC000"/>
                </a:solidFill>
              </a:rPr>
              <a:t> </a:t>
            </a:r>
            <a:r>
              <a:rPr lang="en-US" b="1" dirty="0">
                <a:solidFill>
                  <a:srgbClr val="FFC000"/>
                </a:solidFill>
              </a:rPr>
              <a:t>&lt;Placeholder for State/Agency input&gt;</a:t>
            </a:r>
            <a:endParaRPr lang="en-US" altLang="en-US" b="1" dirty="0" smtClean="0">
              <a:solidFill>
                <a:srgbClr val="000000"/>
              </a:solidFill>
              <a:latin typeface="Calibri" panose="020F0502020204030204" pitchFamily="34" charset="0"/>
              <a:ea typeface="SimSun" panose="02010600030101010101" pitchFamily="2" charset="-122"/>
              <a:cs typeface="Arial" panose="020B0604020202020204" pitchFamily="34" charset="0"/>
            </a:endParaRPr>
          </a:p>
          <a:p>
            <a:pPr lvl="2" defTabSz="914400" eaLnBrk="0" fontAlgn="base" hangingPunct="0">
              <a:spcBef>
                <a:spcPct val="0"/>
              </a:spcBef>
              <a:spcAft>
                <a:spcPct val="0"/>
              </a:spcAft>
              <a:buClrTx/>
              <a:buSzTx/>
            </a:pPr>
            <a:endParaRPr lang="en-US" altLang="en-US" b="1" dirty="0" smtClean="0">
              <a:solidFill>
                <a:srgbClr val="000000"/>
              </a:solidFill>
              <a:latin typeface="Calibri" panose="020F0502020204030204" pitchFamily="34" charset="0"/>
              <a:ea typeface="SimSun" panose="02010600030101010101" pitchFamily="2" charset="-122"/>
              <a:cs typeface="Arial" panose="020B0604020202020204" pitchFamily="34" charset="0"/>
            </a:endParaRPr>
          </a:p>
          <a:p>
            <a:endParaRPr lang="en-US" dirty="0"/>
          </a:p>
        </p:txBody>
      </p:sp>
    </p:spTree>
    <p:extLst>
      <p:ext uri="{BB962C8B-B14F-4D97-AF65-F5344CB8AC3E}">
        <p14:creationId xmlns:p14="http://schemas.microsoft.com/office/powerpoint/2010/main" val="3383165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Social Engineering</a:t>
            </a:r>
            <a:endParaRPr lang="en-US" dirty="0"/>
          </a:p>
        </p:txBody>
      </p:sp>
      <p:sp>
        <p:nvSpPr>
          <p:cNvPr id="3" name="Content Placeholder 2"/>
          <p:cNvSpPr>
            <a:spLocks noGrp="1"/>
          </p:cNvSpPr>
          <p:nvPr>
            <p:ph idx="1"/>
          </p:nvPr>
        </p:nvSpPr>
        <p:spPr/>
        <p:txBody>
          <a:bodyPr>
            <a:normAutofit/>
          </a:bodyPr>
          <a:lstStyle/>
          <a:p>
            <a:r>
              <a:rPr lang="en-US" altLang="en-US" b="1" dirty="0" smtClean="0">
                <a:latin typeface="Calibri" panose="020F0502020204030204" pitchFamily="34" charset="0"/>
              </a:rPr>
              <a:t>Social </a:t>
            </a:r>
            <a:r>
              <a:rPr lang="en-US" altLang="en-US" b="1" dirty="0">
                <a:latin typeface="Calibri" panose="020F0502020204030204" pitchFamily="34" charset="0"/>
              </a:rPr>
              <a:t>Engineering is </a:t>
            </a:r>
            <a:r>
              <a:rPr lang="en-US" altLang="en-US" dirty="0">
                <a:latin typeface="Calibri" panose="020F0502020204030204" pitchFamily="34" charset="0"/>
              </a:rPr>
              <a:t>the art of manipulating people into performing actions or divulging </a:t>
            </a:r>
            <a:r>
              <a:rPr lang="en-US" altLang="en-US" dirty="0" smtClean="0">
                <a:latin typeface="Calibri" panose="020F0502020204030204" pitchFamily="34" charset="0"/>
              </a:rPr>
              <a:t> </a:t>
            </a:r>
            <a:r>
              <a:rPr lang="en-US" altLang="en-US" dirty="0">
                <a:latin typeface="Calibri" panose="020F0502020204030204" pitchFamily="34" charset="0"/>
              </a:rPr>
              <a:t>confidential information.  Social Engineering can be accomplished </a:t>
            </a:r>
            <a:r>
              <a:rPr lang="en-US" altLang="en-US" b="1" dirty="0">
                <a:latin typeface="Calibri" panose="020F0502020204030204" pitchFamily="34" charset="0"/>
              </a:rPr>
              <a:t>via Pretexting:  </a:t>
            </a:r>
            <a:r>
              <a:rPr lang="en-US" altLang="en-US" dirty="0">
                <a:latin typeface="Calibri" panose="020F0502020204030204" pitchFamily="34" charset="0"/>
              </a:rPr>
              <a:t>the </a:t>
            </a:r>
            <a:r>
              <a:rPr lang="en-US" altLang="en-US" dirty="0" smtClean="0">
                <a:latin typeface="Calibri" panose="020F0502020204030204" pitchFamily="34" charset="0"/>
              </a:rPr>
              <a:t>act </a:t>
            </a:r>
            <a:r>
              <a:rPr lang="en-US" altLang="en-US" dirty="0">
                <a:latin typeface="Calibri" panose="020F0502020204030204" pitchFamily="34" charset="0"/>
              </a:rPr>
              <a:t>of creating and using an invented scenario (the pretext) to engage a targeted victim </a:t>
            </a:r>
            <a:r>
              <a:rPr lang="en-US" altLang="en-US" dirty="0" smtClean="0">
                <a:latin typeface="Calibri" panose="020F0502020204030204" pitchFamily="34" charset="0"/>
              </a:rPr>
              <a:t>in </a:t>
            </a:r>
            <a:r>
              <a:rPr lang="en-US" altLang="en-US" dirty="0">
                <a:latin typeface="Calibri" panose="020F0502020204030204" pitchFamily="34" charset="0"/>
              </a:rPr>
              <a:t>a manner that increases the chance the victim will divulge information or perform </a:t>
            </a:r>
            <a:r>
              <a:rPr lang="en-US" altLang="en-US" dirty="0" smtClean="0">
                <a:latin typeface="Calibri" panose="020F0502020204030204" pitchFamily="34" charset="0"/>
              </a:rPr>
              <a:t> </a:t>
            </a:r>
            <a:r>
              <a:rPr lang="en-US" altLang="en-US" dirty="0">
                <a:latin typeface="Calibri" panose="020F0502020204030204" pitchFamily="34" charset="0"/>
              </a:rPr>
              <a:t>actions that would be unlikely in ordinary circumstances… </a:t>
            </a:r>
            <a:r>
              <a:rPr lang="en-US" altLang="en-US" b="1" dirty="0">
                <a:latin typeface="Calibri" panose="020F0502020204030204" pitchFamily="34" charset="0"/>
              </a:rPr>
              <a:t>or via Phishing: </a:t>
            </a:r>
            <a:r>
              <a:rPr lang="en-US" altLang="en-US" dirty="0">
                <a:latin typeface="Calibri" panose="020F0502020204030204" pitchFamily="34" charset="0"/>
              </a:rPr>
              <a:t>e-mail that </a:t>
            </a:r>
            <a:r>
              <a:rPr lang="en-US" altLang="en-US" dirty="0" smtClean="0">
                <a:latin typeface="Calibri" panose="020F0502020204030204" pitchFamily="34" charset="0"/>
              </a:rPr>
              <a:t>appears </a:t>
            </a:r>
            <a:r>
              <a:rPr lang="en-US" altLang="en-US" dirty="0">
                <a:latin typeface="Calibri" panose="020F0502020204030204" pitchFamily="34" charset="0"/>
              </a:rPr>
              <a:t>to come from a legitimate business—a bank, or credit card company</a:t>
            </a:r>
            <a:r>
              <a:rPr lang="en-US" altLang="en-US" dirty="0" smtClean="0">
                <a:latin typeface="Calibri" panose="020F0502020204030204" pitchFamily="34" charset="0"/>
              </a:rPr>
              <a:t>— </a:t>
            </a:r>
            <a:r>
              <a:rPr lang="en-US" altLang="en-US" dirty="0">
                <a:latin typeface="Calibri" panose="020F0502020204030204" pitchFamily="34" charset="0"/>
              </a:rPr>
              <a:t>requesting "verification" of information and warning of some dire consequence if it is </a:t>
            </a:r>
            <a:r>
              <a:rPr lang="en-US" altLang="en-US" dirty="0" smtClean="0">
                <a:latin typeface="Calibri" panose="020F0502020204030204" pitchFamily="34" charset="0"/>
              </a:rPr>
              <a:t> </a:t>
            </a:r>
            <a:r>
              <a:rPr lang="en-US" altLang="en-US" dirty="0">
                <a:latin typeface="Calibri" panose="020F0502020204030204" pitchFamily="34" charset="0"/>
              </a:rPr>
              <a:t>not provided. The e-mail usually contains a link to a fraudulent web page that seems </a:t>
            </a:r>
            <a:r>
              <a:rPr lang="en-US" altLang="en-US" dirty="0" smtClean="0">
                <a:latin typeface="Calibri" panose="020F0502020204030204" pitchFamily="34" charset="0"/>
              </a:rPr>
              <a:t>  </a:t>
            </a:r>
            <a:r>
              <a:rPr lang="en-US" altLang="en-US" dirty="0">
                <a:latin typeface="Calibri" panose="020F0502020204030204" pitchFamily="34" charset="0"/>
              </a:rPr>
              <a:t>legitimate—with company logos and content—and has a form requesting everything </a:t>
            </a:r>
            <a:r>
              <a:rPr lang="en-US" altLang="en-US" dirty="0" smtClean="0">
                <a:latin typeface="Calibri" panose="020F0502020204030204" pitchFamily="34" charset="0"/>
              </a:rPr>
              <a:t>f </a:t>
            </a:r>
            <a:r>
              <a:rPr lang="en-US" altLang="en-US" dirty="0">
                <a:latin typeface="Calibri" panose="020F0502020204030204" pitchFamily="34" charset="0"/>
              </a:rPr>
              <a:t>from a home address to an ATM card's PIN.  Phishing can also be facilitate over the </a:t>
            </a:r>
            <a:r>
              <a:rPr lang="en-US" altLang="en-US" dirty="0" smtClean="0">
                <a:latin typeface="Calibri" panose="020F0502020204030204" pitchFamily="34" charset="0"/>
              </a:rPr>
              <a:t>phone </a:t>
            </a:r>
            <a:r>
              <a:rPr lang="en-US" altLang="en-US" dirty="0">
                <a:latin typeface="Calibri" panose="020F0502020204030204" pitchFamily="34" charset="0"/>
              </a:rPr>
              <a:t>and Interactive Voice Response.</a:t>
            </a:r>
            <a:endParaRPr lang="en-US" dirty="0"/>
          </a:p>
        </p:txBody>
      </p:sp>
    </p:spTree>
    <p:extLst>
      <p:ext uri="{BB962C8B-B14F-4D97-AF65-F5344CB8AC3E}">
        <p14:creationId xmlns:p14="http://schemas.microsoft.com/office/powerpoint/2010/main" val="3842201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Dissemination and Destruction</a:t>
            </a:r>
            <a:endParaRPr lang="en-US" dirty="0"/>
          </a:p>
        </p:txBody>
      </p:sp>
      <p:sp>
        <p:nvSpPr>
          <p:cNvPr id="3" name="Content Placeholder 2"/>
          <p:cNvSpPr>
            <a:spLocks noGrp="1"/>
          </p:cNvSpPr>
          <p:nvPr>
            <p:ph idx="1"/>
          </p:nvPr>
        </p:nvSpPr>
        <p:spPr/>
        <p:txBody>
          <a:bodyPr/>
          <a:lstStyle/>
          <a:p>
            <a:r>
              <a:rPr lang="en-US" dirty="0"/>
              <a:t>Information obtained from the III is considered CHRI. Rules governing the access, use, and dissemination of CHRI are found in Title 28, Part 20, CFR. The III shall be accessed only for an authorized purpose. Further, CHRI shall only be used for an authorized purpose consistent with the purpose for which III was accessed. Dissemination to another agency is authorized if (a) the other agency is an Authorized Recipient of such information and is being serviced by the accessing agency, or (b) the other agency is performing personnel and appointment functions for criminal justice employment applicants. </a:t>
            </a:r>
            <a:endParaRPr lang="en-US" dirty="0" smtClean="0"/>
          </a:p>
          <a:p>
            <a:pPr marL="0" indent="0">
              <a:buNone/>
            </a:pPr>
            <a:endParaRPr lang="en-US" dirty="0"/>
          </a:p>
        </p:txBody>
      </p:sp>
    </p:spTree>
    <p:extLst>
      <p:ext uri="{BB962C8B-B14F-4D97-AF65-F5344CB8AC3E}">
        <p14:creationId xmlns:p14="http://schemas.microsoft.com/office/powerpoint/2010/main" val="1084685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9224289" cy="706964"/>
          </a:xfrm>
        </p:spPr>
        <p:txBody>
          <a:bodyPr/>
          <a:lstStyle/>
          <a:p>
            <a:pPr algn="ctr"/>
            <a:r>
              <a:rPr lang="en-US" dirty="0"/>
              <a:t>Dissemination and </a:t>
            </a:r>
            <a:r>
              <a:rPr lang="en-US" dirty="0" smtClean="0"/>
              <a:t>Destruction</a:t>
            </a:r>
            <a:br>
              <a:rPr lang="en-US" dirty="0" smtClean="0"/>
            </a:br>
            <a:r>
              <a:rPr lang="en-US" dirty="0" smtClean="0"/>
              <a:t>continued </a:t>
            </a:r>
            <a:endParaRPr lang="en-US" dirty="0"/>
          </a:p>
        </p:txBody>
      </p:sp>
      <p:sp>
        <p:nvSpPr>
          <p:cNvPr id="3" name="Content Placeholder 2"/>
          <p:cNvSpPr>
            <a:spLocks noGrp="1"/>
          </p:cNvSpPr>
          <p:nvPr>
            <p:ph idx="1"/>
          </p:nvPr>
        </p:nvSpPr>
        <p:spPr>
          <a:xfrm>
            <a:off x="529388" y="2294020"/>
            <a:ext cx="11133223" cy="4563979"/>
          </a:xfrm>
        </p:spPr>
        <p:txBody>
          <a:bodyPr>
            <a:normAutofit fontScale="92500" lnSpcReduction="20000"/>
          </a:bodyPr>
          <a:lstStyle/>
          <a:p>
            <a:r>
              <a:rPr lang="en-US" dirty="0"/>
              <a:t>The NCIC hosts restricted files and non-restricted files. NCIC restricted files are distinguished from NCIC non-restricted files by the policies governing their access and use. Proper access to, use, and dissemination of data from restricted files shall be consistent with the access, use, and dissemination policies concerning the III described in Title 28, Part 20, CFR, and the NCIC Operating Manual. The restricted files, which shall be protected as CHRI, are as follows: </a:t>
            </a:r>
          </a:p>
          <a:p>
            <a:pPr marL="800100" lvl="2" indent="0">
              <a:buNone/>
            </a:pPr>
            <a:r>
              <a:rPr lang="en-US" dirty="0"/>
              <a:t>1. Gang Files </a:t>
            </a:r>
          </a:p>
          <a:p>
            <a:pPr marL="800100" lvl="2" indent="0">
              <a:buNone/>
            </a:pPr>
            <a:r>
              <a:rPr lang="en-US" dirty="0"/>
              <a:t>2. Known or Appropriately Suspected Terrorist Files </a:t>
            </a:r>
          </a:p>
          <a:p>
            <a:pPr marL="800100" lvl="2" indent="0">
              <a:buNone/>
            </a:pPr>
            <a:r>
              <a:rPr lang="en-US" dirty="0"/>
              <a:t>3. Supervised Release Files </a:t>
            </a:r>
          </a:p>
          <a:p>
            <a:pPr marL="800100" lvl="2" indent="0">
              <a:buNone/>
            </a:pPr>
            <a:r>
              <a:rPr lang="en-US" dirty="0"/>
              <a:t>4. National Sex Offender Registry Files </a:t>
            </a:r>
          </a:p>
          <a:p>
            <a:pPr marL="800100" lvl="2" indent="0">
              <a:buNone/>
            </a:pPr>
            <a:r>
              <a:rPr lang="en-US" dirty="0"/>
              <a:t>5. Historical Protection Order Files of the NCIC </a:t>
            </a:r>
          </a:p>
          <a:p>
            <a:pPr marL="800100" lvl="2" indent="0">
              <a:buNone/>
            </a:pPr>
            <a:r>
              <a:rPr lang="en-US" dirty="0"/>
              <a:t>6. Identity Theft Files </a:t>
            </a:r>
          </a:p>
          <a:p>
            <a:pPr marL="800100" lvl="2" indent="0">
              <a:buNone/>
            </a:pPr>
            <a:r>
              <a:rPr lang="en-US" dirty="0"/>
              <a:t>7. Protective Interest Files </a:t>
            </a:r>
          </a:p>
          <a:p>
            <a:pPr marL="800100" lvl="2" indent="0">
              <a:buNone/>
            </a:pPr>
            <a:r>
              <a:rPr lang="en-US" dirty="0"/>
              <a:t>8. Person With Information (PWI) data in the Missing Person Files </a:t>
            </a:r>
          </a:p>
          <a:p>
            <a:pPr marL="800100" lvl="2" indent="0">
              <a:buNone/>
            </a:pPr>
            <a:r>
              <a:rPr lang="en-US" dirty="0"/>
              <a:t>9. Violent Person File </a:t>
            </a:r>
          </a:p>
          <a:p>
            <a:pPr marL="800100" lvl="2" indent="0">
              <a:buNone/>
            </a:pPr>
            <a:r>
              <a:rPr lang="en-US" dirty="0"/>
              <a:t>10. NICS Denied Transactions File </a:t>
            </a:r>
          </a:p>
          <a:p>
            <a:pPr marL="800100" lvl="2" indent="0">
              <a:buNone/>
            </a:pPr>
            <a:r>
              <a:rPr lang="en-US" dirty="0"/>
              <a:t>The remaining NCIC files are considered non-restricted files. </a:t>
            </a:r>
          </a:p>
        </p:txBody>
      </p:sp>
    </p:spTree>
    <p:extLst>
      <p:ext uri="{BB962C8B-B14F-4D97-AF65-F5344CB8AC3E}">
        <p14:creationId xmlns:p14="http://schemas.microsoft.com/office/powerpoint/2010/main" val="2893735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Dissemination and Destruction</a:t>
            </a:r>
            <a:br>
              <a:rPr lang="en-US" dirty="0"/>
            </a:br>
            <a:r>
              <a:rPr lang="en-US" dirty="0"/>
              <a:t>continued </a:t>
            </a:r>
          </a:p>
        </p:txBody>
      </p:sp>
      <p:sp>
        <p:nvSpPr>
          <p:cNvPr id="3" name="Content Placeholder 2"/>
          <p:cNvSpPr>
            <a:spLocks noGrp="1"/>
          </p:cNvSpPr>
          <p:nvPr>
            <p:ph idx="1"/>
          </p:nvPr>
        </p:nvSpPr>
        <p:spPr/>
        <p:txBody>
          <a:bodyPr/>
          <a:lstStyle/>
          <a:p>
            <a:r>
              <a:rPr lang="en-US" dirty="0"/>
              <a:t>Physical media shall be securely disposed of when no longer required, using formal procedures. Formal procedures for the secure disposal or destruction of physical media shall minimize the risk of sensitive information compromise by unauthorized individuals. Physical media shall be destroyed by shredding or incineration. Agencies shall ensure the disposal or destruction is witnessed or carried out by authorized personnel. </a:t>
            </a:r>
          </a:p>
        </p:txBody>
      </p:sp>
    </p:spTree>
    <p:extLst>
      <p:ext uri="{BB962C8B-B14F-4D97-AF65-F5344CB8AC3E}">
        <p14:creationId xmlns:p14="http://schemas.microsoft.com/office/powerpoint/2010/main" val="1181779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Level 3</a:t>
            </a:r>
            <a:endParaRPr lang="en-US" dirty="0"/>
          </a:p>
        </p:txBody>
      </p:sp>
      <p:sp>
        <p:nvSpPr>
          <p:cNvPr id="3" name="Subtitle 2"/>
          <p:cNvSpPr>
            <a:spLocks noGrp="1"/>
          </p:cNvSpPr>
          <p:nvPr>
            <p:ph type="subTitle" idx="1"/>
          </p:nvPr>
        </p:nvSpPr>
        <p:spPr/>
        <p:txBody>
          <a:bodyPr>
            <a:normAutofit/>
          </a:bodyPr>
          <a:lstStyle/>
          <a:p>
            <a:r>
              <a:rPr lang="en-US" dirty="0"/>
              <a:t>Security awareness training for all authorized personnel with both physical and logical access to CJI. </a:t>
            </a:r>
          </a:p>
          <a:p>
            <a:endParaRPr lang="en-US" dirty="0"/>
          </a:p>
          <a:p>
            <a:endParaRPr lang="en-US" dirty="0"/>
          </a:p>
        </p:txBody>
      </p:sp>
    </p:spTree>
    <p:extLst>
      <p:ext uri="{BB962C8B-B14F-4D97-AF65-F5344CB8AC3E}">
        <p14:creationId xmlns:p14="http://schemas.microsoft.com/office/powerpoint/2010/main" val="357685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658" y="1063416"/>
            <a:ext cx="8761413" cy="706964"/>
          </a:xfrm>
        </p:spPr>
        <p:txBody>
          <a:bodyPr/>
          <a:lstStyle/>
          <a:p>
            <a:pPr algn="ctr"/>
            <a:r>
              <a:rPr lang="en-US" dirty="0" smtClean="0"/>
              <a:t>Level 3 Key Points</a:t>
            </a:r>
            <a:endParaRPr lang="en-US" dirty="0"/>
          </a:p>
        </p:txBody>
      </p:sp>
      <p:sp>
        <p:nvSpPr>
          <p:cNvPr id="3" name="Content Placeholder 2"/>
          <p:cNvSpPr>
            <a:spLocks noGrp="1"/>
          </p:cNvSpPr>
          <p:nvPr>
            <p:ph idx="1"/>
          </p:nvPr>
        </p:nvSpPr>
        <p:spPr>
          <a:xfrm>
            <a:off x="417095" y="2422358"/>
            <a:ext cx="11518231" cy="3969480"/>
          </a:xfrm>
        </p:spPr>
        <p:txBody>
          <a:bodyPr>
            <a:normAutofit lnSpcReduction="10000"/>
          </a:bodyPr>
          <a:lstStyle/>
          <a:p>
            <a:r>
              <a:rPr lang="en-US" dirty="0"/>
              <a:t>Rules that describe responsibilities and expected behavior with regard </a:t>
            </a:r>
            <a:r>
              <a:rPr lang="en-US" dirty="0" smtClean="0"/>
              <a:t>to </a:t>
            </a:r>
            <a:r>
              <a:rPr lang="en-US" dirty="0"/>
              <a:t>information system usage. </a:t>
            </a:r>
          </a:p>
          <a:p>
            <a:r>
              <a:rPr lang="en-US" dirty="0"/>
              <a:t>Password usage and management—including creation, frequency of </a:t>
            </a:r>
            <a:r>
              <a:rPr lang="en-US" dirty="0" smtClean="0"/>
              <a:t>changes</a:t>
            </a:r>
            <a:r>
              <a:rPr lang="en-US" dirty="0"/>
              <a:t>,  and protection. </a:t>
            </a:r>
          </a:p>
          <a:p>
            <a:r>
              <a:rPr lang="en-US" dirty="0" smtClean="0"/>
              <a:t>Protection </a:t>
            </a:r>
            <a:r>
              <a:rPr lang="en-US" dirty="0"/>
              <a:t>from viruses, worms, Trojan horses, and other malicious code. </a:t>
            </a:r>
          </a:p>
          <a:p>
            <a:r>
              <a:rPr lang="en-US" dirty="0"/>
              <a:t>Unknown e-mail/attachments. </a:t>
            </a:r>
          </a:p>
          <a:p>
            <a:r>
              <a:rPr lang="en-US" dirty="0"/>
              <a:t>Web usage—allowed versus prohibited; monitoring of user activity. </a:t>
            </a:r>
          </a:p>
          <a:p>
            <a:r>
              <a:rPr lang="en-US" dirty="0" smtClean="0"/>
              <a:t>Spam</a:t>
            </a:r>
          </a:p>
          <a:p>
            <a:r>
              <a:rPr lang="en-US" dirty="0"/>
              <a:t>Physical Security—increases in risks to systems and data. </a:t>
            </a:r>
          </a:p>
          <a:p>
            <a:r>
              <a:rPr lang="en-US" dirty="0"/>
              <a:t>Handheld device security issues—address both physical and wireless security issues. </a:t>
            </a:r>
          </a:p>
          <a:p>
            <a:r>
              <a:rPr lang="en-US" dirty="0"/>
              <a:t>Use of encryption and the transmission of sensitive/confidential information over the Internet—address agency policy, procedures, and technical contact for assistance. </a:t>
            </a:r>
          </a:p>
          <a:p>
            <a:pPr marL="0" indent="0">
              <a:buNone/>
            </a:pPr>
            <a:endParaRPr lang="en-US" dirty="0"/>
          </a:p>
        </p:txBody>
      </p:sp>
    </p:spTree>
    <p:extLst>
      <p:ext uri="{BB962C8B-B14F-4D97-AF65-F5344CB8AC3E}">
        <p14:creationId xmlns:p14="http://schemas.microsoft.com/office/powerpoint/2010/main" val="22644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658" y="1063416"/>
            <a:ext cx="8761413" cy="706964"/>
          </a:xfrm>
        </p:spPr>
        <p:txBody>
          <a:bodyPr/>
          <a:lstStyle/>
          <a:p>
            <a:pPr algn="ctr"/>
            <a:r>
              <a:rPr lang="en-US" dirty="0" smtClean="0"/>
              <a:t>Level 3 Key Points (continued)</a:t>
            </a:r>
            <a:endParaRPr lang="en-US" dirty="0"/>
          </a:p>
        </p:txBody>
      </p:sp>
      <p:sp>
        <p:nvSpPr>
          <p:cNvPr id="3" name="Content Placeholder 2"/>
          <p:cNvSpPr>
            <a:spLocks noGrp="1"/>
          </p:cNvSpPr>
          <p:nvPr>
            <p:ph idx="1"/>
          </p:nvPr>
        </p:nvSpPr>
        <p:spPr>
          <a:xfrm>
            <a:off x="957195" y="2314741"/>
            <a:ext cx="10233543" cy="4381897"/>
          </a:xfrm>
        </p:spPr>
        <p:txBody>
          <a:bodyPr>
            <a:normAutofit fontScale="92500"/>
          </a:bodyPr>
          <a:lstStyle/>
          <a:p>
            <a:r>
              <a:rPr lang="en-US" dirty="0"/>
              <a:t>Laptop security—address both physical and information security issues. </a:t>
            </a:r>
          </a:p>
          <a:p>
            <a:r>
              <a:rPr lang="en-US" dirty="0"/>
              <a:t>Personally owned equipment and software—state whether allowed or not </a:t>
            </a:r>
            <a:r>
              <a:rPr lang="en-US" dirty="0" smtClean="0"/>
              <a:t>(e.g</a:t>
            </a:r>
            <a:r>
              <a:rPr lang="en-US" dirty="0"/>
              <a:t>., copyrights). </a:t>
            </a:r>
            <a:endParaRPr lang="en-US" dirty="0" smtClean="0"/>
          </a:p>
          <a:p>
            <a:r>
              <a:rPr lang="en-US" dirty="0"/>
              <a:t>Access control issues—address least privilege and separation of duties. </a:t>
            </a:r>
            <a:r>
              <a:rPr lang="en-US" dirty="0" smtClean="0"/>
              <a:t> </a:t>
            </a:r>
            <a:endParaRPr lang="en-US" dirty="0"/>
          </a:p>
          <a:p>
            <a:r>
              <a:rPr lang="en-US" dirty="0"/>
              <a:t> Individual accountability—explain what this means in the agency. </a:t>
            </a:r>
          </a:p>
          <a:p>
            <a:r>
              <a:rPr lang="en-US" dirty="0"/>
              <a:t>Use of acknowledgement statements—passwords, access to systems and </a:t>
            </a:r>
            <a:r>
              <a:rPr lang="en-US" dirty="0" smtClean="0"/>
              <a:t>data</a:t>
            </a:r>
            <a:r>
              <a:rPr lang="en-US" dirty="0"/>
              <a:t>, personal use and gain. </a:t>
            </a:r>
          </a:p>
          <a:p>
            <a:r>
              <a:rPr lang="en-US" dirty="0"/>
              <a:t>Desktop security—discuss use of screensavers, restricting visitors’ view of  </a:t>
            </a:r>
            <a:r>
              <a:rPr lang="en-US" dirty="0" smtClean="0"/>
              <a:t>information </a:t>
            </a:r>
            <a:r>
              <a:rPr lang="en-US" dirty="0"/>
              <a:t>on screen (mitigating “shoulder surfing”), battery backup </a:t>
            </a:r>
            <a:r>
              <a:rPr lang="en-US" dirty="0" smtClean="0"/>
              <a:t>devices</a:t>
            </a:r>
            <a:r>
              <a:rPr lang="en-US" dirty="0"/>
              <a:t>, allowed access to systems. </a:t>
            </a:r>
            <a:endParaRPr lang="en-US" dirty="0" smtClean="0"/>
          </a:p>
          <a:p>
            <a:r>
              <a:rPr lang="en-US" dirty="0"/>
              <a:t>Protect information subject to confidentiality concerns—in </a:t>
            </a:r>
            <a:r>
              <a:rPr lang="en-US" dirty="0" smtClean="0"/>
              <a:t>systems, archived</a:t>
            </a:r>
            <a:r>
              <a:rPr lang="en-US" dirty="0"/>
              <a:t>, on backup media, and until destroyed. </a:t>
            </a:r>
            <a:endParaRPr lang="en-US" dirty="0" smtClean="0"/>
          </a:p>
          <a:p>
            <a:r>
              <a:rPr lang="en-US" dirty="0"/>
              <a:t>Threats, vulnerabilities, and risks associated with accessing CJIS Service </a:t>
            </a:r>
            <a:r>
              <a:rPr lang="en-US" dirty="0" smtClean="0"/>
              <a:t>systems </a:t>
            </a:r>
            <a:r>
              <a:rPr lang="en-US" dirty="0"/>
              <a:t>and services. </a:t>
            </a:r>
          </a:p>
          <a:p>
            <a:endParaRPr lang="en-US" dirty="0" smtClean="0"/>
          </a:p>
          <a:p>
            <a:endParaRPr lang="en-US" dirty="0"/>
          </a:p>
          <a:p>
            <a:endParaRPr lang="en-US" dirty="0" smtClean="0"/>
          </a:p>
          <a:p>
            <a:endParaRPr lang="en-US" dirty="0" smtClean="0"/>
          </a:p>
          <a:p>
            <a:endParaRPr lang="en-US" dirty="0" smtClean="0"/>
          </a:p>
          <a:p>
            <a:endParaRPr lang="en-US" dirty="0"/>
          </a:p>
          <a:p>
            <a:endParaRPr lang="en-US" dirty="0"/>
          </a:p>
          <a:p>
            <a:endParaRPr lang="en-US" dirty="0"/>
          </a:p>
        </p:txBody>
      </p:sp>
    </p:spTree>
    <p:extLst>
      <p:ext uri="{BB962C8B-B14F-4D97-AF65-F5344CB8AC3E}">
        <p14:creationId xmlns:p14="http://schemas.microsoft.com/office/powerpoint/2010/main" val="1314329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9176163" cy="706964"/>
          </a:xfrm>
        </p:spPr>
        <p:txBody>
          <a:bodyPr/>
          <a:lstStyle/>
          <a:p>
            <a:pPr algn="ctr"/>
            <a:r>
              <a:rPr lang="en-US" sz="2800" dirty="0" smtClean="0"/>
              <a:t>Rules that describe responsibilities and expected behavior with regard to CJI usage.</a:t>
            </a:r>
            <a:endParaRPr lang="en-US" sz="2800" dirty="0"/>
          </a:p>
        </p:txBody>
      </p:sp>
      <p:sp>
        <p:nvSpPr>
          <p:cNvPr id="3" name="Content Placeholder 2"/>
          <p:cNvSpPr>
            <a:spLocks noGrp="1"/>
          </p:cNvSpPr>
          <p:nvPr>
            <p:ph idx="1"/>
          </p:nvPr>
        </p:nvSpPr>
        <p:spPr/>
        <p:txBody>
          <a:bodyPr/>
          <a:lstStyle/>
          <a:p>
            <a:pPr marL="0" indent="0">
              <a:buNone/>
            </a:pPr>
            <a:r>
              <a:rPr lang="en-US" altLang="en-US" b="1" dirty="0" smtClean="0">
                <a:solidFill>
                  <a:srgbClr val="000000"/>
                </a:solidFill>
                <a:latin typeface="+mj-lt"/>
                <a:ea typeface="SimSun" panose="02010600030101010101" pitchFamily="2" charset="-122"/>
                <a:cs typeface="Arial" panose="020B0604020202020204" pitchFamily="34" charset="0"/>
              </a:rPr>
              <a:t>Per </a:t>
            </a:r>
            <a:r>
              <a:rPr lang="en-US" altLang="en-US" b="1" dirty="0">
                <a:solidFill>
                  <a:srgbClr val="000000"/>
                </a:solidFill>
                <a:latin typeface="+mj-lt"/>
                <a:ea typeface="SimSun" panose="02010600030101010101" pitchFamily="2" charset="-122"/>
                <a:cs typeface="Arial" panose="020B0604020202020204" pitchFamily="34" charset="0"/>
              </a:rPr>
              <a:t>baseline training, </a:t>
            </a:r>
            <a:r>
              <a:rPr lang="en-US" altLang="en-US" b="1" i="1" dirty="0">
                <a:solidFill>
                  <a:srgbClr val="000000"/>
                </a:solidFill>
                <a:latin typeface="+mj-lt"/>
                <a:ea typeface="SimSun" panose="02010600030101010101" pitchFamily="2" charset="-122"/>
                <a:cs typeface="Arial" panose="020B0604020202020204" pitchFamily="34" charset="0"/>
              </a:rPr>
              <a:t>“</a:t>
            </a:r>
            <a:r>
              <a:rPr lang="en-US" altLang="en-US" i="1" dirty="0">
                <a:latin typeface="+mj-lt"/>
                <a:ea typeface="SimSun" panose="02010600030101010101" pitchFamily="2" charset="-122"/>
                <a:cs typeface="Arial" panose="020B0604020202020204" pitchFamily="34" charset="0"/>
              </a:rPr>
              <a:t>Criminal history record information acquired via CJI </a:t>
            </a:r>
            <a:r>
              <a:rPr lang="en-US" altLang="en-US" i="1" dirty="0" smtClean="0">
                <a:latin typeface="+mj-lt"/>
                <a:ea typeface="SimSun" panose="02010600030101010101" pitchFamily="2" charset="-122"/>
                <a:cs typeface="Arial" panose="020B0604020202020204" pitchFamily="34" charset="0"/>
              </a:rPr>
              <a:t>Systems </a:t>
            </a:r>
            <a:r>
              <a:rPr lang="en-US" altLang="en-US" b="1" i="1" dirty="0">
                <a:latin typeface="+mj-lt"/>
                <a:ea typeface="SimSun" panose="02010600030101010101" pitchFamily="2" charset="-122"/>
                <a:cs typeface="Arial" panose="020B0604020202020204" pitchFamily="34" charset="0"/>
              </a:rPr>
              <a:t>is for use by law enforcement and criminal justice agencies for </a:t>
            </a:r>
            <a:r>
              <a:rPr lang="en-US" altLang="en-US" b="1" i="1" dirty="0" smtClean="0">
                <a:latin typeface="+mj-lt"/>
                <a:ea typeface="SimSun" panose="02010600030101010101" pitchFamily="2" charset="-122"/>
                <a:cs typeface="Arial" panose="020B0604020202020204" pitchFamily="34" charset="0"/>
              </a:rPr>
              <a:t>official </a:t>
            </a:r>
            <a:r>
              <a:rPr lang="en-US" altLang="en-US" b="1" i="1" dirty="0">
                <a:latin typeface="+mj-lt"/>
                <a:ea typeface="SimSun" panose="02010600030101010101" pitchFamily="2" charset="-122"/>
                <a:cs typeface="Arial" panose="020B0604020202020204" pitchFamily="34" charset="0"/>
              </a:rPr>
              <a:t>criminal justice purposes, consistent with purpose for which the information </a:t>
            </a:r>
            <a:r>
              <a:rPr lang="en-US" altLang="en-US" b="1" i="1" dirty="0" smtClean="0">
                <a:latin typeface="+mj-lt"/>
                <a:ea typeface="SimSun" panose="02010600030101010101" pitchFamily="2" charset="-122"/>
                <a:cs typeface="Arial" panose="020B0604020202020204" pitchFamily="34" charset="0"/>
              </a:rPr>
              <a:t>was </a:t>
            </a:r>
            <a:r>
              <a:rPr lang="en-US" altLang="en-US" b="1" i="1" dirty="0">
                <a:latin typeface="+mj-lt"/>
                <a:ea typeface="SimSun" panose="02010600030101010101" pitchFamily="2" charset="-122"/>
                <a:cs typeface="Arial" panose="020B0604020202020204" pitchFamily="34" charset="0"/>
              </a:rPr>
              <a:t>requested.</a:t>
            </a:r>
            <a:r>
              <a:rPr lang="en-US" altLang="en-US" i="1" dirty="0">
                <a:latin typeface="+mj-lt"/>
                <a:ea typeface="SimSun" panose="02010600030101010101" pitchFamily="2" charset="-122"/>
                <a:cs typeface="Arial" panose="020B0604020202020204" pitchFamily="34" charset="0"/>
              </a:rPr>
              <a:t>  </a:t>
            </a:r>
            <a:r>
              <a:rPr lang="en-US" altLang="en-US" b="1" i="1" dirty="0">
                <a:latin typeface="+mj-lt"/>
                <a:ea typeface="SimSun" panose="02010600030101010101" pitchFamily="2" charset="-122"/>
                <a:cs typeface="Arial" panose="020B0604020202020204" pitchFamily="34" charset="0"/>
              </a:rPr>
              <a:t>Each agency is </a:t>
            </a:r>
            <a:r>
              <a:rPr lang="en-US" altLang="en-US" b="1" i="1" dirty="0">
                <a:solidFill>
                  <a:srgbClr val="FF0000"/>
                </a:solidFill>
                <a:latin typeface="+mj-lt"/>
                <a:ea typeface="SimSun" panose="02010600030101010101" pitchFamily="2" charset="-122"/>
                <a:cs typeface="Arial" panose="020B0604020202020204" pitchFamily="34" charset="0"/>
              </a:rPr>
              <a:t>responsible for maintaining a set of current written </a:t>
            </a:r>
            <a:r>
              <a:rPr lang="en-US" altLang="en-US" b="1" i="1" dirty="0" smtClean="0">
                <a:solidFill>
                  <a:srgbClr val="FF0000"/>
                </a:solidFill>
                <a:latin typeface="+mj-lt"/>
                <a:ea typeface="SimSun" panose="02010600030101010101" pitchFamily="2" charset="-122"/>
                <a:cs typeface="Arial" panose="020B0604020202020204" pitchFamily="34" charset="0"/>
              </a:rPr>
              <a:t>policies </a:t>
            </a:r>
            <a:r>
              <a:rPr lang="en-US" altLang="en-US" b="1" i="1" dirty="0">
                <a:solidFill>
                  <a:srgbClr val="FF0000"/>
                </a:solidFill>
                <a:latin typeface="+mj-lt"/>
                <a:ea typeface="SimSun" panose="02010600030101010101" pitchFamily="2" charset="-122"/>
                <a:cs typeface="Arial" panose="020B0604020202020204" pitchFamily="34" charset="0"/>
              </a:rPr>
              <a:t>and procedures</a:t>
            </a:r>
            <a:r>
              <a:rPr lang="en-US" altLang="en-US" b="1" i="1" dirty="0">
                <a:latin typeface="+mj-lt"/>
                <a:ea typeface="SimSun" panose="02010600030101010101" pitchFamily="2" charset="-122"/>
                <a:cs typeface="Arial" panose="020B0604020202020204" pitchFamily="34" charset="0"/>
              </a:rPr>
              <a:t> that include how the misuse of </a:t>
            </a:r>
            <a:r>
              <a:rPr lang="en-US" altLang="en-US" b="1" i="1">
                <a:latin typeface="+mj-lt"/>
                <a:ea typeface="SimSun" panose="02010600030101010101" pitchFamily="2" charset="-122"/>
                <a:cs typeface="Arial" panose="020B0604020202020204" pitchFamily="34" charset="0"/>
              </a:rPr>
              <a:t>the </a:t>
            </a:r>
            <a:r>
              <a:rPr lang="en-US" altLang="en-US" b="1" i="1" smtClean="0">
                <a:latin typeface="+mj-lt"/>
                <a:ea typeface="SimSun" panose="02010600030101010101" pitchFamily="2" charset="-122"/>
                <a:cs typeface="Arial" panose="020B0604020202020204" pitchFamily="34" charset="0"/>
              </a:rPr>
              <a:t>NCIC </a:t>
            </a:r>
            <a:r>
              <a:rPr lang="en-US" altLang="en-US" b="1" i="1" dirty="0">
                <a:latin typeface="+mj-lt"/>
                <a:ea typeface="SimSun" panose="02010600030101010101" pitchFamily="2" charset="-122"/>
                <a:cs typeface="Arial" panose="020B0604020202020204" pitchFamily="34" charset="0"/>
              </a:rPr>
              <a:t>and CCH </a:t>
            </a:r>
            <a:r>
              <a:rPr lang="en-US" altLang="en-US" b="1" i="1" dirty="0" smtClean="0">
                <a:latin typeface="+mj-lt"/>
                <a:ea typeface="SimSun" panose="02010600030101010101" pitchFamily="2" charset="-122"/>
                <a:cs typeface="Arial" panose="020B0604020202020204" pitchFamily="34" charset="0"/>
              </a:rPr>
              <a:t>information </a:t>
            </a:r>
            <a:r>
              <a:rPr lang="en-US" altLang="en-US" b="1" i="1" dirty="0">
                <a:latin typeface="+mj-lt"/>
                <a:ea typeface="SimSun" panose="02010600030101010101" pitchFamily="2" charset="-122"/>
                <a:cs typeface="Arial" panose="020B0604020202020204" pitchFamily="34" charset="0"/>
              </a:rPr>
              <a:t>will be handled</a:t>
            </a:r>
            <a:r>
              <a:rPr lang="en-US" altLang="en-US" b="1" i="1" dirty="0" smtClean="0">
                <a:latin typeface="+mj-lt"/>
                <a:ea typeface="SimSun" panose="02010600030101010101" pitchFamily="2" charset="-122"/>
                <a:cs typeface="Arial" panose="020B0604020202020204" pitchFamily="34" charset="0"/>
              </a:rPr>
              <a:t>.”</a:t>
            </a:r>
          </a:p>
          <a:p>
            <a:pPr marL="0" indent="0">
              <a:buNone/>
            </a:pPr>
            <a:endParaRPr lang="en-US" b="1" i="1" dirty="0">
              <a:latin typeface="+mj-lt"/>
              <a:ea typeface="SimSun" panose="02010600030101010101" pitchFamily="2" charset="-122"/>
              <a:cs typeface="Arial" panose="020B0604020202020204" pitchFamily="34" charset="0"/>
            </a:endParaRPr>
          </a:p>
          <a:p>
            <a:pPr marL="0" indent="0">
              <a:buNone/>
            </a:pPr>
            <a:r>
              <a:rPr lang="en-US" dirty="0">
                <a:solidFill>
                  <a:srgbClr val="FFC000"/>
                </a:solidFill>
              </a:rPr>
              <a:t> </a:t>
            </a:r>
            <a:r>
              <a:rPr lang="en-US" b="1" dirty="0">
                <a:solidFill>
                  <a:srgbClr val="FFC000"/>
                </a:solidFill>
              </a:rPr>
              <a:t>&lt;Placeholder for State/Agency input&gt;</a:t>
            </a:r>
            <a:endParaRPr lang="en-US" dirty="0">
              <a:latin typeface="+mj-lt"/>
            </a:endParaRPr>
          </a:p>
        </p:txBody>
      </p:sp>
    </p:spTree>
    <p:extLst>
      <p:ext uri="{BB962C8B-B14F-4D97-AF65-F5344CB8AC3E}">
        <p14:creationId xmlns:p14="http://schemas.microsoft.com/office/powerpoint/2010/main" val="3614747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5584" y="1198258"/>
            <a:ext cx="8761413" cy="706964"/>
          </a:xfrm>
        </p:spPr>
        <p:txBody>
          <a:bodyPr/>
          <a:lstStyle/>
          <a:p>
            <a:pPr algn="ctr"/>
            <a:r>
              <a:rPr lang="en-US" sz="2400" dirty="0"/>
              <a:t>Password usage and management—including creation, frequency of changes and protection. </a:t>
            </a:r>
            <a:r>
              <a:rPr lang="en-US" dirty="0"/>
              <a:t/>
            </a:r>
            <a:br>
              <a:rPr lang="en-US" dirty="0"/>
            </a:br>
            <a:endParaRPr lang="en-US" dirty="0"/>
          </a:p>
        </p:txBody>
      </p:sp>
      <p:sp>
        <p:nvSpPr>
          <p:cNvPr id="3" name="Content Placeholder 2"/>
          <p:cNvSpPr>
            <a:spLocks noGrp="1"/>
          </p:cNvSpPr>
          <p:nvPr>
            <p:ph idx="1"/>
          </p:nvPr>
        </p:nvSpPr>
        <p:spPr>
          <a:xfrm>
            <a:off x="802106" y="2358189"/>
            <a:ext cx="10507578" cy="4499811"/>
          </a:xfrm>
        </p:spPr>
        <p:txBody>
          <a:bodyPr>
            <a:normAutofit fontScale="92500" lnSpcReduction="10000"/>
          </a:bodyPr>
          <a:lstStyle/>
          <a:p>
            <a:pPr marL="0" indent="0">
              <a:buNone/>
            </a:pPr>
            <a:r>
              <a:rPr lang="en-US" b="1" dirty="0" smtClean="0"/>
              <a:t>Password </a:t>
            </a:r>
            <a:r>
              <a:rPr lang="en-US" b="1" dirty="0"/>
              <a:t>usage shall, at the very least, conform to CJIS policy which </a:t>
            </a:r>
            <a:r>
              <a:rPr lang="en-US" b="1" dirty="0" smtClean="0"/>
              <a:t>currently </a:t>
            </a:r>
            <a:r>
              <a:rPr lang="en-US" b="1" dirty="0"/>
              <a:t>states the following: </a:t>
            </a:r>
          </a:p>
          <a:p>
            <a:pPr marL="0" indent="0">
              <a:buNone/>
            </a:pPr>
            <a:r>
              <a:rPr lang="en-US" dirty="0"/>
              <a:t>Agencies shall follow the secure password attributes, below, to authenticate an individual’s unique ID. Passwords shall: </a:t>
            </a:r>
            <a:endParaRPr lang="en-US" dirty="0" smtClean="0"/>
          </a:p>
          <a:p>
            <a:pPr marL="0" indent="0">
              <a:buNone/>
            </a:pPr>
            <a:r>
              <a:rPr lang="en-US" altLang="en-US" dirty="0">
                <a:latin typeface="Calibri" panose="020F0502020204030204" pitchFamily="34" charset="0"/>
                <a:ea typeface="SimSun" panose="02010600030101010101" pitchFamily="2" charset="-122"/>
                <a:cs typeface="Arial" panose="020B0604020202020204" pitchFamily="34" charset="0"/>
              </a:rPr>
              <a:t>	1. Be a minimum length of eight (8) characters on all systems. </a:t>
            </a:r>
          </a:p>
          <a:p>
            <a:pPr marL="0" indent="0">
              <a:buNone/>
            </a:pPr>
            <a:r>
              <a:rPr lang="en-US" altLang="en-US" dirty="0">
                <a:latin typeface="Calibri" panose="020F0502020204030204" pitchFamily="34" charset="0"/>
                <a:ea typeface="SimSun" panose="02010600030101010101" pitchFamily="2" charset="-122"/>
                <a:cs typeface="Arial" panose="020B0604020202020204" pitchFamily="34" charset="0"/>
              </a:rPr>
              <a:t>	2. Not be a dictionary word or proper name. </a:t>
            </a:r>
          </a:p>
          <a:p>
            <a:pPr marL="0" indent="0">
              <a:buNone/>
            </a:pPr>
            <a:r>
              <a:rPr lang="en-US" altLang="en-US" dirty="0">
                <a:latin typeface="Calibri" panose="020F0502020204030204" pitchFamily="34" charset="0"/>
                <a:ea typeface="SimSun" panose="02010600030101010101" pitchFamily="2" charset="-122"/>
                <a:cs typeface="Arial" panose="020B0604020202020204" pitchFamily="34" charset="0"/>
              </a:rPr>
              <a:t>	3. Not be the same as the </a:t>
            </a:r>
            <a:r>
              <a:rPr lang="en-US" altLang="en-US" dirty="0" err="1">
                <a:latin typeface="Calibri" panose="020F0502020204030204" pitchFamily="34" charset="0"/>
                <a:ea typeface="SimSun" panose="02010600030101010101" pitchFamily="2" charset="-122"/>
                <a:cs typeface="Arial" panose="020B0604020202020204" pitchFamily="34" charset="0"/>
              </a:rPr>
              <a:t>Userid</a:t>
            </a:r>
            <a:r>
              <a:rPr lang="en-US" altLang="en-US" dirty="0">
                <a:latin typeface="Calibri" panose="020F0502020204030204" pitchFamily="34" charset="0"/>
                <a:ea typeface="SimSun" panose="02010600030101010101" pitchFamily="2" charset="-122"/>
                <a:cs typeface="Arial" panose="020B0604020202020204" pitchFamily="34" charset="0"/>
              </a:rPr>
              <a:t>. </a:t>
            </a:r>
          </a:p>
          <a:p>
            <a:pPr marL="0" indent="0">
              <a:buNone/>
            </a:pPr>
            <a:r>
              <a:rPr lang="en-US" altLang="en-US" dirty="0">
                <a:latin typeface="Calibri" panose="020F0502020204030204" pitchFamily="34" charset="0"/>
                <a:ea typeface="SimSun" panose="02010600030101010101" pitchFamily="2" charset="-122"/>
                <a:cs typeface="Arial" panose="020B0604020202020204" pitchFamily="34" charset="0"/>
              </a:rPr>
              <a:t>	4. Expire within a maximum of ninety (90) calendar days. </a:t>
            </a:r>
          </a:p>
          <a:p>
            <a:pPr marL="0" indent="0">
              <a:buNone/>
            </a:pPr>
            <a:r>
              <a:rPr lang="en-US" altLang="en-US" dirty="0">
                <a:latin typeface="Calibri" panose="020F0502020204030204" pitchFamily="34" charset="0"/>
                <a:ea typeface="SimSun" panose="02010600030101010101" pitchFamily="2" charset="-122"/>
                <a:cs typeface="Arial" panose="020B0604020202020204" pitchFamily="34" charset="0"/>
              </a:rPr>
              <a:t>	5. Not be identical to the previous ten (10) passwords. </a:t>
            </a:r>
          </a:p>
          <a:p>
            <a:pPr marL="0" indent="0">
              <a:buNone/>
            </a:pPr>
            <a:r>
              <a:rPr lang="en-US" altLang="en-US" dirty="0">
                <a:latin typeface="Calibri" panose="020F0502020204030204" pitchFamily="34" charset="0"/>
                <a:ea typeface="SimSun" panose="02010600030101010101" pitchFamily="2" charset="-122"/>
                <a:cs typeface="Arial" panose="020B0604020202020204" pitchFamily="34" charset="0"/>
              </a:rPr>
              <a:t>	6. Not be transmitted in the clear outside the secure location. </a:t>
            </a:r>
          </a:p>
          <a:p>
            <a:pPr marL="0" indent="0">
              <a:buNone/>
            </a:pPr>
            <a:r>
              <a:rPr lang="en-US" altLang="en-US" dirty="0">
                <a:latin typeface="Calibri" panose="020F0502020204030204" pitchFamily="34" charset="0"/>
                <a:ea typeface="SimSun" panose="02010600030101010101" pitchFamily="2" charset="-122"/>
                <a:cs typeface="Arial" panose="020B0604020202020204" pitchFamily="34" charset="0"/>
              </a:rPr>
              <a:t>	7. Not be displayed when entered. </a:t>
            </a:r>
            <a:endParaRPr lang="en-US" dirty="0" smtClean="0"/>
          </a:p>
          <a:p>
            <a:pPr>
              <a:buFont typeface="Wingdings" panose="05000000000000000000" pitchFamily="2" charset="2"/>
              <a:buChar char="Ø"/>
            </a:pPr>
            <a:r>
              <a:rPr lang="en-US" altLang="en-US" dirty="0">
                <a:latin typeface="Calibri" panose="020F0502020204030204" pitchFamily="34" charset="0"/>
                <a:ea typeface="SimSun" panose="02010600030101010101" pitchFamily="2" charset="-122"/>
                <a:cs typeface="Arial" panose="020B0604020202020204" pitchFamily="34" charset="0"/>
              </a:rPr>
              <a:t>CJIS Policy Section 5.6.2.1: Standard Authentication (Password) </a:t>
            </a:r>
            <a:endParaRPr lang="en-US" altLang="en-US" dirty="0" smtClean="0">
              <a:latin typeface="Calibri" panose="020F0502020204030204" pitchFamily="34" charset="0"/>
              <a:ea typeface="SimSun" panose="02010600030101010101" pitchFamily="2" charset="-122"/>
              <a:cs typeface="Arial" panose="020B0604020202020204" pitchFamily="34" charset="0"/>
            </a:endParaRPr>
          </a:p>
          <a:p>
            <a:pPr>
              <a:buFont typeface="Wingdings" panose="05000000000000000000" pitchFamily="2" charset="2"/>
              <a:buChar char="Ø"/>
            </a:pPr>
            <a:r>
              <a:rPr lang="en-US" altLang="en-US" dirty="0" smtClean="0">
                <a:latin typeface="Calibri" panose="020F0502020204030204" pitchFamily="34" charset="0"/>
                <a:ea typeface="SimSun" panose="02010600030101010101" pitchFamily="2" charset="-122"/>
                <a:cs typeface="Arial" panose="020B0604020202020204" pitchFamily="34" charset="0"/>
              </a:rPr>
              <a:t>Users </a:t>
            </a:r>
            <a:r>
              <a:rPr lang="en-US" altLang="en-US" dirty="0">
                <a:latin typeface="Calibri" panose="020F0502020204030204" pitchFamily="34" charset="0"/>
                <a:ea typeface="SimSun" panose="02010600030101010101" pitchFamily="2" charset="-122"/>
                <a:cs typeface="Arial" panose="020B0604020202020204" pitchFamily="34" charset="0"/>
              </a:rPr>
              <a:t>will protect their passwords accordingly, not sharing their individual </a:t>
            </a:r>
            <a:r>
              <a:rPr lang="en-US" altLang="en-US" dirty="0" smtClean="0">
                <a:latin typeface="Calibri" panose="020F0502020204030204" pitchFamily="34" charset="0"/>
                <a:ea typeface="SimSun" panose="02010600030101010101" pitchFamily="2" charset="-122"/>
                <a:cs typeface="Arial" panose="020B0604020202020204" pitchFamily="34" charset="0"/>
              </a:rPr>
              <a:t> </a:t>
            </a:r>
            <a:r>
              <a:rPr lang="en-US" altLang="en-US" dirty="0">
                <a:latin typeface="Calibri" panose="020F0502020204030204" pitchFamily="34" charset="0"/>
                <a:ea typeface="SimSun" panose="02010600030101010101" pitchFamily="2" charset="-122"/>
                <a:cs typeface="Arial" panose="020B0604020202020204" pitchFamily="34" charset="0"/>
              </a:rPr>
              <a:t>account access or allowing for the possibility of compromise. </a:t>
            </a:r>
          </a:p>
          <a:p>
            <a:pPr marL="0" indent="0">
              <a:buNone/>
            </a:pPr>
            <a:endParaRPr lang="en-US" b="1" dirty="0"/>
          </a:p>
        </p:txBody>
      </p:sp>
    </p:spTree>
    <p:extLst>
      <p:ext uri="{BB962C8B-B14F-4D97-AF65-F5344CB8AC3E}">
        <p14:creationId xmlns:p14="http://schemas.microsoft.com/office/powerpoint/2010/main" val="1612635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290" y="1134089"/>
            <a:ext cx="8761413" cy="706964"/>
          </a:xfrm>
        </p:spPr>
        <p:txBody>
          <a:bodyPr/>
          <a:lstStyle/>
          <a:p>
            <a:pPr algn="ctr"/>
            <a:r>
              <a:rPr lang="en-US" sz="2800" dirty="0"/>
              <a:t> Protection from Viruses, Worms, Trojan Horses </a:t>
            </a:r>
            <a:br>
              <a:rPr lang="en-US" sz="2800" dirty="0"/>
            </a:br>
            <a:r>
              <a:rPr lang="en-US" sz="2800" dirty="0"/>
              <a:t>and Other Malicious Code, Unknown </a:t>
            </a:r>
            <a:r>
              <a:rPr lang="en-US" sz="2800" dirty="0" smtClean="0"/>
              <a:t/>
            </a:r>
            <a:br>
              <a:rPr lang="en-US" sz="2800" dirty="0" smtClean="0"/>
            </a:br>
            <a:r>
              <a:rPr lang="en-US" sz="2800" dirty="0" smtClean="0"/>
              <a:t>E-mail/Attachments</a:t>
            </a:r>
            <a:r>
              <a:rPr lang="en-US" sz="2800" dirty="0"/>
              <a:t>.</a:t>
            </a:r>
            <a:r>
              <a:rPr lang="en-US" dirty="0"/>
              <a:t/>
            </a:r>
            <a:br>
              <a:rPr lang="en-US" dirty="0"/>
            </a:br>
            <a:endParaRPr lang="en-US" dirty="0"/>
          </a:p>
        </p:txBody>
      </p:sp>
      <p:sp>
        <p:nvSpPr>
          <p:cNvPr id="3" name="TextBox 2"/>
          <p:cNvSpPr txBox="1"/>
          <p:nvPr/>
        </p:nvSpPr>
        <p:spPr>
          <a:xfrm>
            <a:off x="625642" y="2614863"/>
            <a:ext cx="10892590" cy="3139321"/>
          </a:xfrm>
          <a:prstGeom prst="rect">
            <a:avLst/>
          </a:prstGeom>
          <a:noFill/>
        </p:spPr>
        <p:txBody>
          <a:bodyPr wrap="square" rtlCol="0">
            <a:spAutoFit/>
          </a:bodyPr>
          <a:lstStyle/>
          <a:p>
            <a:r>
              <a:rPr lang="en-US"/>
              <a:t>Per NIST Special Publication 800-83 Revision 1 (Draft) :</a:t>
            </a:r>
          </a:p>
          <a:p>
            <a:endParaRPr lang="en-US"/>
          </a:p>
          <a:p>
            <a:r>
              <a:rPr lang="en-US"/>
              <a:t>“Malware, also known as malicious code, refers to a program that is covertly inserted into another program with the intent to destroy data, run destructive or intrusive programs, or otherwise compromise the confidentiality, integrity, or availability of the victim’s data, applications, or operating system. Malware is the most common external threat to most hosts, causing widespread damage and disruption and necessitating extensive recovery efforts within most organizations. Organizations also face similar threats from a few forms of non-malware threats that are often associated with malware. One of these forms that has become commonplace is phishing, which is using deceptive computer-based means to trick individuals into disclosing sensitive information.” </a:t>
            </a:r>
            <a:endParaRPr lang="en-US" dirty="0"/>
          </a:p>
        </p:txBody>
      </p:sp>
    </p:spTree>
    <p:extLst>
      <p:ext uri="{BB962C8B-B14F-4D97-AF65-F5344CB8AC3E}">
        <p14:creationId xmlns:p14="http://schemas.microsoft.com/office/powerpoint/2010/main" val="3816080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290" y="1134089"/>
            <a:ext cx="8761413" cy="706964"/>
          </a:xfrm>
        </p:spPr>
        <p:txBody>
          <a:bodyPr/>
          <a:lstStyle/>
          <a:p>
            <a:pPr algn="ctr"/>
            <a:r>
              <a:rPr lang="en-US" sz="2800" dirty="0"/>
              <a:t> Protection from Viruses, Worms, Trojan Horses </a:t>
            </a:r>
            <a:br>
              <a:rPr lang="en-US" sz="2800" dirty="0"/>
            </a:br>
            <a:r>
              <a:rPr lang="en-US" sz="2800" dirty="0"/>
              <a:t>and Other Malicious Code, Unknown </a:t>
            </a:r>
            <a:r>
              <a:rPr lang="en-US" sz="2800" dirty="0" smtClean="0"/>
              <a:t/>
            </a:r>
            <a:br>
              <a:rPr lang="en-US" sz="2800" dirty="0" smtClean="0"/>
            </a:br>
            <a:r>
              <a:rPr lang="en-US" sz="2800" dirty="0" smtClean="0"/>
              <a:t>E-mail/Attachments</a:t>
            </a:r>
            <a:r>
              <a:rPr lang="en-US" sz="2800" dirty="0"/>
              <a:t>.</a:t>
            </a:r>
            <a:r>
              <a:rPr lang="en-US" dirty="0"/>
              <a:t/>
            </a:r>
            <a:br>
              <a:rPr lang="en-US" dirty="0"/>
            </a:br>
            <a:endParaRPr lang="en-US" dirty="0"/>
          </a:p>
        </p:txBody>
      </p:sp>
      <p:sp>
        <p:nvSpPr>
          <p:cNvPr id="3" name="TextBox 2"/>
          <p:cNvSpPr txBox="1"/>
          <p:nvPr/>
        </p:nvSpPr>
        <p:spPr>
          <a:xfrm>
            <a:off x="128337" y="2213810"/>
            <a:ext cx="11935326" cy="4647426"/>
          </a:xfrm>
          <a:prstGeom prst="rect">
            <a:avLst/>
          </a:prstGeom>
          <a:noFill/>
        </p:spPr>
        <p:txBody>
          <a:bodyPr wrap="square" rtlCol="0">
            <a:spAutoFit/>
          </a:bodyPr>
          <a:lstStyle/>
          <a:p>
            <a:r>
              <a:rPr lang="en-US" altLang="en-US" sz="1600" b="1" dirty="0">
                <a:latin typeface="+mj-lt"/>
              </a:rPr>
              <a:t>Viruses. </a:t>
            </a:r>
            <a:r>
              <a:rPr lang="en-US" altLang="en-US" sz="1600" dirty="0">
                <a:latin typeface="+mj-lt"/>
              </a:rPr>
              <a:t>A virus self-replicates by inserting copies of itself into host programs or data files. Viruses are often triggered through user interaction, such as opening a file or running a program. Viruses can be divided into the following two subcategories: </a:t>
            </a:r>
          </a:p>
          <a:p>
            <a:pPr>
              <a:buFont typeface="Arial" panose="020B0604020202020204" pitchFamily="34" charset="0"/>
              <a:buChar char="•"/>
            </a:pPr>
            <a:r>
              <a:rPr lang="en-US" altLang="en-US" sz="1600" dirty="0">
                <a:latin typeface="+mj-lt"/>
              </a:rPr>
              <a:t>  </a:t>
            </a:r>
            <a:r>
              <a:rPr lang="en-US" altLang="en-US" sz="1600" u="sng" dirty="0">
                <a:latin typeface="+mj-lt"/>
              </a:rPr>
              <a:t>Compiled Viruses</a:t>
            </a:r>
            <a:r>
              <a:rPr lang="en-US" altLang="en-US" sz="1600" dirty="0">
                <a:latin typeface="+mj-lt"/>
              </a:rPr>
              <a:t>. A compiled virus is executed by an operating system. Types of compiled viruses include file infector viruses, which attach themselves to executable programs; boot sector viruses, which infect the master boot records of hard drives or the boot sectors of removable media; and multipartite viruses, which combine the characteristics of file infector and boot sector viruses. </a:t>
            </a:r>
          </a:p>
          <a:p>
            <a:pPr>
              <a:buFont typeface="Arial" panose="020B0604020202020204" pitchFamily="34" charset="0"/>
              <a:buChar char="•"/>
            </a:pPr>
            <a:r>
              <a:rPr lang="en-US" altLang="en-US" sz="1600" dirty="0">
                <a:latin typeface="+mj-lt"/>
              </a:rPr>
              <a:t>  </a:t>
            </a:r>
            <a:r>
              <a:rPr lang="en-US" altLang="en-US" sz="1600" u="sng" dirty="0">
                <a:latin typeface="+mj-lt"/>
              </a:rPr>
              <a:t>Interpreted Viruses</a:t>
            </a:r>
            <a:r>
              <a:rPr lang="en-US" altLang="en-US" sz="1600" dirty="0">
                <a:latin typeface="+mj-lt"/>
              </a:rPr>
              <a:t>. Interpreted viruses are executed by an application. Within this subcategory, macro viruses take advantage of the capabilities of applications’ macro programming language to infect application documents and document templates, while scripting viruses infect scripts that are understood by scripting languages processed by services on the OS. </a:t>
            </a:r>
          </a:p>
          <a:p>
            <a:endParaRPr lang="en-US" altLang="en-US" sz="1600" dirty="0">
              <a:latin typeface="+mj-lt"/>
            </a:endParaRPr>
          </a:p>
          <a:p>
            <a:r>
              <a:rPr lang="en-US" altLang="en-US" sz="1600" b="1" dirty="0">
                <a:latin typeface="+mj-lt"/>
              </a:rPr>
              <a:t>Worms. </a:t>
            </a:r>
            <a:r>
              <a:rPr lang="en-US" altLang="en-US" sz="1600" dirty="0">
                <a:latin typeface="+mj-lt"/>
              </a:rPr>
              <a:t>A worm is a self-replicating, self-contained program that usually executes itself without user intervention. Worms are divided into two categories: </a:t>
            </a:r>
          </a:p>
          <a:p>
            <a:pPr>
              <a:buFont typeface="Arial" panose="020B0604020202020204" pitchFamily="34" charset="0"/>
              <a:buChar char="•"/>
            </a:pPr>
            <a:r>
              <a:rPr lang="en-US" altLang="en-US" sz="1600" dirty="0">
                <a:latin typeface="+mj-lt"/>
              </a:rPr>
              <a:t>  </a:t>
            </a:r>
            <a:r>
              <a:rPr lang="en-US" altLang="en-US" sz="1600" u="sng" dirty="0">
                <a:latin typeface="+mj-lt"/>
              </a:rPr>
              <a:t>Network Service Worms</a:t>
            </a:r>
            <a:r>
              <a:rPr lang="en-US" altLang="en-US" sz="1600" dirty="0">
                <a:latin typeface="+mj-lt"/>
              </a:rPr>
              <a:t>. A network service worm takes advantage of a vulnerability in a network service to propagate itself and infect other hosts. </a:t>
            </a:r>
          </a:p>
          <a:p>
            <a:pPr>
              <a:buFont typeface="Arial" panose="020B0604020202020204" pitchFamily="34" charset="0"/>
              <a:buChar char="•"/>
            </a:pPr>
            <a:r>
              <a:rPr lang="en-US" altLang="en-US" sz="1600" b="1" dirty="0">
                <a:latin typeface="+mj-lt"/>
              </a:rPr>
              <a:t>  </a:t>
            </a:r>
            <a:r>
              <a:rPr lang="en-US" altLang="en-US" sz="1600" u="sng" dirty="0">
                <a:latin typeface="+mj-lt"/>
              </a:rPr>
              <a:t>Mass Mailing Worms</a:t>
            </a:r>
            <a:r>
              <a:rPr lang="en-US" altLang="en-US" sz="1600" dirty="0">
                <a:latin typeface="+mj-lt"/>
              </a:rPr>
              <a:t>. A mass mailing worm is similar to an email-borne virus but is self-contained, rather than infecting an existing file. </a:t>
            </a:r>
          </a:p>
        </p:txBody>
      </p:sp>
    </p:spTree>
    <p:extLst>
      <p:ext uri="{BB962C8B-B14F-4D97-AF65-F5344CB8AC3E}">
        <p14:creationId xmlns:p14="http://schemas.microsoft.com/office/powerpoint/2010/main" val="2090645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290" y="1134089"/>
            <a:ext cx="8761413" cy="706964"/>
          </a:xfrm>
        </p:spPr>
        <p:txBody>
          <a:bodyPr/>
          <a:lstStyle/>
          <a:p>
            <a:pPr algn="ctr"/>
            <a:r>
              <a:rPr lang="en-US" sz="2800" dirty="0"/>
              <a:t> Protection from Viruses, Worms, Trojan Horses </a:t>
            </a:r>
            <a:br>
              <a:rPr lang="en-US" sz="2800" dirty="0"/>
            </a:br>
            <a:r>
              <a:rPr lang="en-US" sz="2800" dirty="0"/>
              <a:t>and Other Malicious Code, Unknown </a:t>
            </a:r>
            <a:r>
              <a:rPr lang="en-US" sz="2800" dirty="0" smtClean="0"/>
              <a:t/>
            </a:r>
            <a:br>
              <a:rPr lang="en-US" sz="2800" dirty="0" smtClean="0"/>
            </a:br>
            <a:r>
              <a:rPr lang="en-US" sz="2800" dirty="0" smtClean="0"/>
              <a:t>E-mail/Attachments</a:t>
            </a:r>
            <a:r>
              <a:rPr lang="en-US" sz="2800" dirty="0"/>
              <a:t>.</a:t>
            </a:r>
            <a:r>
              <a:rPr lang="en-US" dirty="0"/>
              <a:t/>
            </a:r>
            <a:br>
              <a:rPr lang="en-US" dirty="0"/>
            </a:br>
            <a:endParaRPr lang="en-US" dirty="0"/>
          </a:p>
        </p:txBody>
      </p:sp>
      <p:sp>
        <p:nvSpPr>
          <p:cNvPr id="3" name="TextBox 2"/>
          <p:cNvSpPr txBox="1"/>
          <p:nvPr/>
        </p:nvSpPr>
        <p:spPr>
          <a:xfrm>
            <a:off x="128337" y="2470484"/>
            <a:ext cx="11935326" cy="2862322"/>
          </a:xfrm>
          <a:prstGeom prst="rect">
            <a:avLst/>
          </a:prstGeom>
          <a:noFill/>
        </p:spPr>
        <p:txBody>
          <a:bodyPr wrap="square" rtlCol="0">
            <a:spAutoFit/>
          </a:bodyPr>
          <a:lstStyle/>
          <a:p>
            <a:r>
              <a:rPr lang="en-US" altLang="en-US" b="1" dirty="0">
                <a:latin typeface="+mj-lt"/>
              </a:rPr>
              <a:t>Trojan Horses.  </a:t>
            </a:r>
            <a:r>
              <a:rPr lang="en-US" altLang="en-US" dirty="0">
                <a:latin typeface="+mj-lt"/>
              </a:rPr>
              <a:t>A Trojan horse is a self-contained, non-replicating program that, while appearing to be benign, actually has a hidden malicious purpose. Trojan horses either replace existing files with malicious versions or add new malicious files to hosts. They often deliver other attacker tools to hosts. </a:t>
            </a:r>
          </a:p>
          <a:p>
            <a:endParaRPr lang="en-US" altLang="en-US" dirty="0">
              <a:latin typeface="+mj-lt"/>
            </a:endParaRPr>
          </a:p>
          <a:p>
            <a:r>
              <a:rPr lang="en-US" altLang="en-US" b="1" dirty="0">
                <a:latin typeface="+mj-lt"/>
              </a:rPr>
              <a:t>Malicious Mobile Code. </a:t>
            </a:r>
            <a:r>
              <a:rPr lang="en-US" altLang="en-US" dirty="0">
                <a:latin typeface="+mj-lt"/>
              </a:rPr>
              <a:t>Malicious mobile code is software with malicious intent that is transmitted from a remote host to a local host and then executed on the local host, typically without the user’s explicit instruction. Popular languages for malicious mobile code include Java, ActiveX, JavaScript, and VBScript. </a:t>
            </a:r>
          </a:p>
          <a:p>
            <a:endParaRPr lang="en-US" altLang="en-US" b="1" dirty="0">
              <a:latin typeface="+mj-lt"/>
            </a:endParaRPr>
          </a:p>
          <a:p>
            <a:r>
              <a:rPr lang="en-US" altLang="en-US" b="1" dirty="0">
                <a:latin typeface="+mj-lt"/>
              </a:rPr>
              <a:t>Blended Attacks. </a:t>
            </a:r>
            <a:r>
              <a:rPr lang="en-US" altLang="en-US" dirty="0">
                <a:latin typeface="+mj-lt"/>
              </a:rPr>
              <a:t>A blended attack uses multiple infection or transmission methods. For example, a blended attack could combine the propagation methods of viruses and worms. </a:t>
            </a:r>
          </a:p>
        </p:txBody>
      </p:sp>
    </p:spTree>
    <p:extLst>
      <p:ext uri="{BB962C8B-B14F-4D97-AF65-F5344CB8AC3E}">
        <p14:creationId xmlns:p14="http://schemas.microsoft.com/office/powerpoint/2010/main" val="423792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289" y="1134089"/>
            <a:ext cx="9914099" cy="903258"/>
          </a:xfrm>
        </p:spPr>
        <p:txBody>
          <a:bodyPr/>
          <a:lstStyle/>
          <a:p>
            <a:pPr algn="ctr"/>
            <a:r>
              <a:rPr lang="en-US" sz="2800" dirty="0"/>
              <a:t> Protection from Viruses, Worms, Trojan Horses </a:t>
            </a:r>
            <a:br>
              <a:rPr lang="en-US" sz="2800" dirty="0"/>
            </a:br>
            <a:r>
              <a:rPr lang="en-US" sz="2800" dirty="0"/>
              <a:t>and Other Malicious Code, Unknown </a:t>
            </a:r>
            <a:r>
              <a:rPr lang="en-US" sz="2800" dirty="0" smtClean="0"/>
              <a:t/>
            </a:r>
            <a:br>
              <a:rPr lang="en-US" sz="2800" dirty="0" smtClean="0"/>
            </a:br>
            <a:r>
              <a:rPr lang="en-US" sz="2800" dirty="0" smtClean="0"/>
              <a:t>E-mail/Attachments</a:t>
            </a:r>
            <a:r>
              <a:rPr lang="en-US" sz="2800" dirty="0"/>
              <a:t>.</a:t>
            </a:r>
            <a:r>
              <a:rPr lang="en-US" dirty="0"/>
              <a:t/>
            </a:r>
            <a:br>
              <a:rPr lang="en-US" dirty="0"/>
            </a:br>
            <a:endParaRPr lang="en-US" dirty="0"/>
          </a:p>
        </p:txBody>
      </p:sp>
      <p:sp>
        <p:nvSpPr>
          <p:cNvPr id="3" name="TextBox 2"/>
          <p:cNvSpPr txBox="1"/>
          <p:nvPr/>
        </p:nvSpPr>
        <p:spPr>
          <a:xfrm>
            <a:off x="1283290" y="2342148"/>
            <a:ext cx="11935326" cy="4647426"/>
          </a:xfrm>
          <a:prstGeom prst="rect">
            <a:avLst/>
          </a:prstGeom>
          <a:noFill/>
        </p:spPr>
        <p:txBody>
          <a:bodyPr wrap="square" rtlCol="0">
            <a:spAutoFit/>
          </a:bodyPr>
          <a:lstStyle/>
          <a:p>
            <a:pPr marL="285750" indent="-285750">
              <a:buFont typeface="Arial" panose="020B0604020202020204" pitchFamily="34" charset="0"/>
              <a:buChar char="•"/>
            </a:pPr>
            <a:r>
              <a:rPr lang="en-US" altLang="en-US" sz="1600" dirty="0">
                <a:latin typeface="+mj-lt"/>
              </a:rPr>
              <a:t> All users should remain cognizant that their workstations and portable devices are  </a:t>
            </a:r>
          </a:p>
          <a:p>
            <a:r>
              <a:rPr lang="en-US" altLang="en-US" sz="1600" dirty="0">
                <a:latin typeface="+mj-lt"/>
              </a:rPr>
              <a:t>    actively being protected with Antivirus/Malicious Code Protection software (per the </a:t>
            </a:r>
          </a:p>
          <a:p>
            <a:r>
              <a:rPr lang="en-US" altLang="en-US" sz="1600" dirty="0">
                <a:latin typeface="+mj-lt"/>
              </a:rPr>
              <a:t>    implementation of the IT staff and local policy and procedures).  While this can be </a:t>
            </a:r>
          </a:p>
          <a:p>
            <a:r>
              <a:rPr lang="en-US" altLang="en-US" sz="1600" dirty="0">
                <a:latin typeface="+mj-lt"/>
              </a:rPr>
              <a:t>    mainly automated (via auto update features) for internal systems, end-users play a </a:t>
            </a:r>
          </a:p>
          <a:p>
            <a:r>
              <a:rPr lang="en-US" altLang="en-US" sz="1600" dirty="0">
                <a:latin typeface="+mj-lt"/>
              </a:rPr>
              <a:t>    crucial part in validating that AV definitions remain current on their systems.  Of </a:t>
            </a:r>
          </a:p>
          <a:p>
            <a:r>
              <a:rPr lang="en-US" altLang="en-US" sz="1600" dirty="0">
                <a:latin typeface="+mj-lt"/>
              </a:rPr>
              <a:t>    particular interest are portable devices which may have challenges in being </a:t>
            </a:r>
          </a:p>
          <a:p>
            <a:r>
              <a:rPr lang="en-US" altLang="en-US" sz="1600" dirty="0">
                <a:latin typeface="+mj-lt"/>
              </a:rPr>
              <a:t>    updated.</a:t>
            </a:r>
          </a:p>
          <a:p>
            <a:endParaRPr lang="en-US" altLang="en-US" sz="1600" dirty="0">
              <a:latin typeface="+mj-lt"/>
            </a:endParaRPr>
          </a:p>
          <a:p>
            <a:pPr marL="285750" indent="-285750">
              <a:buFont typeface="Arial" panose="020B0604020202020204" pitchFamily="34" charset="0"/>
              <a:buChar char="•"/>
            </a:pPr>
            <a:r>
              <a:rPr lang="en-US" altLang="en-US" sz="1600" dirty="0">
                <a:latin typeface="+mj-lt"/>
              </a:rPr>
              <a:t>  In addition, end-users play a vital role in following safe practices.  Safe practices </a:t>
            </a:r>
          </a:p>
          <a:p>
            <a:r>
              <a:rPr lang="en-US" altLang="en-US" sz="1600" dirty="0">
                <a:latin typeface="+mj-lt"/>
              </a:rPr>
              <a:t>    consist of ensuring any removable devices (CDs, DVDs, Flash Drives) are scanned for </a:t>
            </a:r>
          </a:p>
          <a:p>
            <a:r>
              <a:rPr lang="en-US" altLang="en-US" sz="1600" dirty="0">
                <a:latin typeface="+mj-lt"/>
              </a:rPr>
              <a:t>    virus/malware before introduction to the users system.  Users should not download </a:t>
            </a:r>
          </a:p>
          <a:p>
            <a:r>
              <a:rPr lang="en-US" altLang="en-US" sz="1600" dirty="0">
                <a:latin typeface="+mj-lt"/>
              </a:rPr>
              <a:t>    unauthorized content and especially not permit the installation of any software on </a:t>
            </a:r>
          </a:p>
          <a:p>
            <a:r>
              <a:rPr lang="en-US" altLang="en-US" sz="1600" dirty="0">
                <a:latin typeface="+mj-lt"/>
              </a:rPr>
              <a:t>    their systems unless directed by IT staff.  Web-based pop-ups should be carefully </a:t>
            </a:r>
          </a:p>
          <a:p>
            <a:r>
              <a:rPr lang="en-US" altLang="en-US" sz="1600" dirty="0">
                <a:latin typeface="+mj-lt"/>
              </a:rPr>
              <a:t>    scrutinized and reported before clicking those windows which may introduce </a:t>
            </a:r>
          </a:p>
          <a:p>
            <a:r>
              <a:rPr lang="en-US" altLang="en-US" sz="1600" dirty="0">
                <a:latin typeface="+mj-lt"/>
              </a:rPr>
              <a:t>    malware.  Emails should be screened very carefully and reported if necessary for </a:t>
            </a:r>
          </a:p>
          <a:p>
            <a:r>
              <a:rPr lang="en-US" altLang="en-US" sz="1600" dirty="0">
                <a:latin typeface="+mj-lt"/>
              </a:rPr>
              <a:t>    unsolicited attachments or other embedded objects.   Official email and web usage </a:t>
            </a:r>
          </a:p>
          <a:p>
            <a:r>
              <a:rPr lang="en-US" altLang="en-US" sz="1600" dirty="0">
                <a:latin typeface="+mj-lt"/>
              </a:rPr>
              <a:t>    should only be conducted in accordance with official duties so as to limit system </a:t>
            </a:r>
          </a:p>
          <a:p>
            <a:r>
              <a:rPr lang="en-US" altLang="en-US" sz="1600" dirty="0">
                <a:latin typeface="+mj-lt"/>
              </a:rPr>
              <a:t>    interaction with untrusted web sites.</a:t>
            </a:r>
          </a:p>
        </p:txBody>
      </p:sp>
    </p:spTree>
    <p:extLst>
      <p:ext uri="{BB962C8B-B14F-4D97-AF65-F5344CB8AC3E}">
        <p14:creationId xmlns:p14="http://schemas.microsoft.com/office/powerpoint/2010/main" val="501477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190" y="973668"/>
            <a:ext cx="9512968" cy="1111806"/>
          </a:xfrm>
        </p:spPr>
        <p:txBody>
          <a:bodyPr/>
          <a:lstStyle/>
          <a:p>
            <a:pPr algn="ctr"/>
            <a:r>
              <a:rPr lang="en-US" sz="2800" dirty="0"/>
              <a:t>Web Usage - Allowed versus Prohibited; Monitoring of User Activity; SPAM, Social Engineering</a:t>
            </a:r>
            <a:r>
              <a:rPr lang="en-US" dirty="0"/>
              <a:t/>
            </a:r>
            <a:br>
              <a:rPr lang="en-US" dirty="0"/>
            </a:br>
            <a:endParaRPr lang="en-US" dirty="0"/>
          </a:p>
        </p:txBody>
      </p:sp>
      <p:sp>
        <p:nvSpPr>
          <p:cNvPr id="3" name="TextBox 2"/>
          <p:cNvSpPr txBox="1"/>
          <p:nvPr/>
        </p:nvSpPr>
        <p:spPr>
          <a:xfrm>
            <a:off x="2277979" y="2379851"/>
            <a:ext cx="11197390" cy="4478149"/>
          </a:xfrm>
          <a:prstGeom prst="rect">
            <a:avLst/>
          </a:prstGeom>
          <a:noFill/>
        </p:spPr>
        <p:txBody>
          <a:bodyPr wrap="square" rtlCol="0">
            <a:spAutoFit/>
          </a:bodyPr>
          <a:lstStyle/>
          <a:p>
            <a:pPr>
              <a:buFont typeface="Arial" panose="020B0604020202020204" pitchFamily="34" charset="0"/>
              <a:buChar char="•"/>
            </a:pPr>
            <a:r>
              <a:rPr lang="en-US" altLang="en-US" sz="1500" b="1" dirty="0">
                <a:latin typeface="Calibri" panose="020F0502020204030204" pitchFamily="34" charset="0"/>
              </a:rPr>
              <a:t> Users should consult local policy and/or consult their chain of command for guidance </a:t>
            </a:r>
          </a:p>
          <a:p>
            <a:r>
              <a:rPr lang="en-US" altLang="en-US" sz="1500" b="1" dirty="0">
                <a:latin typeface="Calibri" panose="020F0502020204030204" pitchFamily="34" charset="0"/>
              </a:rPr>
              <a:t>    on web usage rules.  Users should understand that monitoring of systems and </a:t>
            </a:r>
          </a:p>
          <a:p>
            <a:r>
              <a:rPr lang="en-US" altLang="en-US" sz="1500" b="1" dirty="0">
                <a:latin typeface="Calibri" panose="020F0502020204030204" pitchFamily="34" charset="0"/>
              </a:rPr>
              <a:t>    subsequent user activities may be monitored and if necessary investigated . </a:t>
            </a:r>
          </a:p>
          <a:p>
            <a:pPr>
              <a:buFont typeface="Arial" panose="020B0604020202020204" pitchFamily="34" charset="0"/>
              <a:buChar char="•"/>
            </a:pPr>
            <a:endParaRPr lang="en-US" altLang="en-US" sz="1500" b="1" dirty="0">
              <a:latin typeface="Calibri" panose="020F0502020204030204" pitchFamily="34" charset="0"/>
            </a:endParaRPr>
          </a:p>
          <a:p>
            <a:pPr>
              <a:buFont typeface="Arial" panose="020B0604020202020204" pitchFamily="34" charset="0"/>
              <a:buChar char="•"/>
            </a:pPr>
            <a:r>
              <a:rPr lang="en-US" altLang="en-US" sz="1500" b="1" dirty="0">
                <a:latin typeface="Calibri" panose="020F0502020204030204" pitchFamily="34" charset="0"/>
              </a:rPr>
              <a:t>  SPAM is unsolicited email traffic which often times occurs due to the unofficial use of </a:t>
            </a:r>
          </a:p>
          <a:p>
            <a:r>
              <a:rPr lang="en-US" altLang="en-US" sz="1500" b="1" dirty="0">
                <a:latin typeface="Calibri" panose="020F0502020204030204" pitchFamily="34" charset="0"/>
              </a:rPr>
              <a:t>    email, forwarding of unofficial email, subscribing to mailing lists, and the leak of </a:t>
            </a:r>
          </a:p>
          <a:p>
            <a:r>
              <a:rPr lang="en-US" altLang="en-US" sz="1500" b="1" dirty="0">
                <a:latin typeface="Calibri" panose="020F0502020204030204" pitchFamily="34" charset="0"/>
              </a:rPr>
              <a:t>    official email address to those parties responsible for SPAM.</a:t>
            </a:r>
          </a:p>
          <a:p>
            <a:pPr>
              <a:buFont typeface="Arial" panose="020B0604020202020204" pitchFamily="34" charset="0"/>
              <a:buChar char="•"/>
            </a:pPr>
            <a:endParaRPr lang="en-US" altLang="en-US" sz="1500" b="1" dirty="0">
              <a:latin typeface="Calibri" panose="020F0502020204030204" pitchFamily="34" charset="0"/>
            </a:endParaRPr>
          </a:p>
          <a:p>
            <a:pPr>
              <a:buFont typeface="Arial" panose="020B0604020202020204" pitchFamily="34" charset="0"/>
              <a:buChar char="•"/>
            </a:pPr>
            <a:r>
              <a:rPr lang="en-US" altLang="en-US" sz="1500" b="1" dirty="0">
                <a:latin typeface="Calibri" panose="020F0502020204030204" pitchFamily="34" charset="0"/>
              </a:rPr>
              <a:t>  Social Engineering is </a:t>
            </a:r>
            <a:r>
              <a:rPr lang="en-US" altLang="en-US" sz="1500" dirty="0">
                <a:latin typeface="Calibri" panose="020F0502020204030204" pitchFamily="34" charset="0"/>
              </a:rPr>
              <a:t>the art of manipulating people into performing actions or divulging </a:t>
            </a:r>
          </a:p>
          <a:p>
            <a:r>
              <a:rPr lang="en-US" altLang="en-US" sz="1500" dirty="0">
                <a:latin typeface="Calibri" panose="020F0502020204030204" pitchFamily="34" charset="0"/>
              </a:rPr>
              <a:t>    confidential information.  Social Engineering can be accomplished </a:t>
            </a:r>
            <a:r>
              <a:rPr lang="en-US" altLang="en-US" sz="1500" b="1" dirty="0">
                <a:latin typeface="Calibri" panose="020F0502020204030204" pitchFamily="34" charset="0"/>
              </a:rPr>
              <a:t>via Pretexting:  </a:t>
            </a:r>
            <a:r>
              <a:rPr lang="en-US" altLang="en-US" sz="1500" dirty="0">
                <a:latin typeface="Calibri" panose="020F0502020204030204" pitchFamily="34" charset="0"/>
              </a:rPr>
              <a:t>the </a:t>
            </a:r>
          </a:p>
          <a:p>
            <a:r>
              <a:rPr lang="en-US" altLang="en-US" sz="1500" dirty="0">
                <a:latin typeface="Calibri" panose="020F0502020204030204" pitchFamily="34" charset="0"/>
              </a:rPr>
              <a:t>    act of creating and using an invented scenario (the pretext) to engage a targeted victim </a:t>
            </a:r>
          </a:p>
          <a:p>
            <a:r>
              <a:rPr lang="en-US" altLang="en-US" sz="1500" dirty="0">
                <a:latin typeface="Calibri" panose="020F0502020204030204" pitchFamily="34" charset="0"/>
              </a:rPr>
              <a:t>    in a manner that increases the chance the victim will divulge information or perform </a:t>
            </a:r>
          </a:p>
          <a:p>
            <a:r>
              <a:rPr lang="en-US" altLang="en-US" sz="1500" dirty="0">
                <a:latin typeface="Calibri" panose="020F0502020204030204" pitchFamily="34" charset="0"/>
              </a:rPr>
              <a:t>    actions that would be unlikely in ordinary circumstances… </a:t>
            </a:r>
            <a:r>
              <a:rPr lang="en-US" altLang="en-US" sz="1500" b="1" dirty="0">
                <a:latin typeface="Calibri" panose="020F0502020204030204" pitchFamily="34" charset="0"/>
              </a:rPr>
              <a:t>or via Phishing: </a:t>
            </a:r>
            <a:r>
              <a:rPr lang="en-US" altLang="en-US" sz="1500" dirty="0">
                <a:latin typeface="Calibri" panose="020F0502020204030204" pitchFamily="34" charset="0"/>
              </a:rPr>
              <a:t>e-mail that </a:t>
            </a:r>
          </a:p>
          <a:p>
            <a:r>
              <a:rPr lang="en-US" altLang="en-US" sz="1500" dirty="0">
                <a:latin typeface="Calibri" panose="020F0502020204030204" pitchFamily="34" charset="0"/>
              </a:rPr>
              <a:t>    appears to come from a legitimate business—a bank, or credit card company—</a:t>
            </a:r>
          </a:p>
          <a:p>
            <a:r>
              <a:rPr lang="en-US" altLang="en-US" sz="1500" dirty="0">
                <a:latin typeface="Calibri" panose="020F0502020204030204" pitchFamily="34" charset="0"/>
              </a:rPr>
              <a:t>    requesting "verification" of information and warning of some dire consequence if it is </a:t>
            </a:r>
          </a:p>
          <a:p>
            <a:r>
              <a:rPr lang="en-US" altLang="en-US" sz="1500" dirty="0">
                <a:latin typeface="Calibri" panose="020F0502020204030204" pitchFamily="34" charset="0"/>
              </a:rPr>
              <a:t>    not provided. The e-mail usually contains a link to a fraudulent web page that seems </a:t>
            </a:r>
          </a:p>
          <a:p>
            <a:r>
              <a:rPr lang="en-US" altLang="en-US" sz="1500" dirty="0">
                <a:latin typeface="Calibri" panose="020F0502020204030204" pitchFamily="34" charset="0"/>
              </a:rPr>
              <a:t>    legitimate—with company logos and content—and has a form requesting everything f</a:t>
            </a:r>
          </a:p>
          <a:p>
            <a:r>
              <a:rPr lang="en-US" altLang="en-US" sz="1500" dirty="0">
                <a:latin typeface="Calibri" panose="020F0502020204030204" pitchFamily="34" charset="0"/>
              </a:rPr>
              <a:t>    from a home address to an ATM card's PIN.  Phishing can also be facilitate over the </a:t>
            </a:r>
          </a:p>
          <a:p>
            <a:r>
              <a:rPr lang="en-US" altLang="en-US" sz="1500" dirty="0">
                <a:latin typeface="Calibri" panose="020F0502020204030204" pitchFamily="34" charset="0"/>
              </a:rPr>
              <a:t>    phone and Interactive Voice Response.</a:t>
            </a:r>
            <a:endParaRPr lang="en-US" sz="1500" dirty="0"/>
          </a:p>
        </p:txBody>
      </p:sp>
    </p:spTree>
    <p:extLst>
      <p:ext uri="{BB962C8B-B14F-4D97-AF65-F5344CB8AC3E}">
        <p14:creationId xmlns:p14="http://schemas.microsoft.com/office/powerpoint/2010/main" val="22921678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390" y="1876926"/>
            <a:ext cx="5743074" cy="3084543"/>
          </a:xfrm>
        </p:spPr>
        <p:txBody>
          <a:bodyPr/>
          <a:lstStyle/>
          <a:p>
            <a:pPr algn="ctr"/>
            <a:r>
              <a:rPr lang="en-US" dirty="0"/>
              <a:t>Handheld Device Security Issues ~ </a:t>
            </a:r>
            <a:br>
              <a:rPr lang="en-US" dirty="0"/>
            </a:br>
            <a:r>
              <a:rPr lang="en-US" dirty="0"/>
              <a:t>Physical and Wireless Security Issues</a:t>
            </a:r>
            <a:br>
              <a:rPr lang="en-US" dirty="0"/>
            </a:br>
            <a:endParaRPr lang="en-US" dirty="0"/>
          </a:p>
        </p:txBody>
      </p:sp>
      <p:sp>
        <p:nvSpPr>
          <p:cNvPr id="4" name="TextBox 3"/>
          <p:cNvSpPr txBox="1"/>
          <p:nvPr/>
        </p:nvSpPr>
        <p:spPr>
          <a:xfrm>
            <a:off x="6529137" y="1427748"/>
            <a:ext cx="5550568" cy="5078313"/>
          </a:xfrm>
          <a:prstGeom prst="rect">
            <a:avLst/>
          </a:prstGeom>
          <a:noFill/>
        </p:spPr>
        <p:txBody>
          <a:bodyPr wrap="square" rtlCol="0">
            <a:spAutoFit/>
          </a:bodyPr>
          <a:lstStyle/>
          <a:p>
            <a:r>
              <a:rPr lang="en-US" dirty="0"/>
              <a:t> As electronic handheld devices continue to become more integrated into the mobile </a:t>
            </a:r>
            <a:r>
              <a:rPr lang="en-US" dirty="0" smtClean="0"/>
              <a:t>workforce</a:t>
            </a:r>
            <a:r>
              <a:rPr lang="en-US" dirty="0"/>
              <a:t>, additional measures must be employed since such devices may be used </a:t>
            </a:r>
            <a:r>
              <a:rPr lang="en-US" dirty="0" smtClean="0"/>
              <a:t>outside </a:t>
            </a:r>
            <a:r>
              <a:rPr lang="en-US" dirty="0"/>
              <a:t>of the physical secure locations and may cross nontraditional forms </a:t>
            </a:r>
            <a:r>
              <a:rPr lang="en-US" dirty="0" smtClean="0"/>
              <a:t>of communication </a:t>
            </a:r>
            <a:r>
              <a:rPr lang="en-US" dirty="0"/>
              <a:t>such as commercial wireless  and broadband networks. </a:t>
            </a:r>
            <a:endParaRPr lang="en-US" dirty="0" smtClean="0"/>
          </a:p>
          <a:p>
            <a:endParaRPr lang="en-US" dirty="0"/>
          </a:p>
          <a:p>
            <a:r>
              <a:rPr lang="en-US" dirty="0"/>
              <a:t>All agencies are to develop, provide and enforce local policies and procedures that </a:t>
            </a:r>
          </a:p>
          <a:p>
            <a:r>
              <a:rPr lang="en-US" dirty="0" smtClean="0"/>
              <a:t>should </a:t>
            </a:r>
            <a:r>
              <a:rPr lang="en-US" dirty="0"/>
              <a:t>address areas such as authentication, encryption, security related updates, </a:t>
            </a:r>
            <a:r>
              <a:rPr lang="en-US" dirty="0" smtClean="0"/>
              <a:t>accountability</a:t>
            </a:r>
            <a:r>
              <a:rPr lang="en-US" dirty="0"/>
              <a:t>, official use guidance and incident response measures.  These local policies </a:t>
            </a:r>
            <a:r>
              <a:rPr lang="en-US" dirty="0" smtClean="0"/>
              <a:t>and </a:t>
            </a:r>
            <a:r>
              <a:rPr lang="en-US" dirty="0"/>
              <a:t>procedures should be understood </a:t>
            </a:r>
            <a:r>
              <a:rPr lang="en-US" dirty="0" smtClean="0"/>
              <a:t>by device </a:t>
            </a:r>
            <a:r>
              <a:rPr lang="en-US" dirty="0"/>
              <a:t>users.</a:t>
            </a:r>
          </a:p>
          <a:p>
            <a:endParaRPr lang="en-US" dirty="0"/>
          </a:p>
        </p:txBody>
      </p:sp>
    </p:spTree>
    <p:extLst>
      <p:ext uri="{BB962C8B-B14F-4D97-AF65-F5344CB8AC3E}">
        <p14:creationId xmlns:p14="http://schemas.microsoft.com/office/powerpoint/2010/main" val="1377269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390" y="1876926"/>
            <a:ext cx="5743074" cy="3084543"/>
          </a:xfrm>
        </p:spPr>
        <p:txBody>
          <a:bodyPr/>
          <a:lstStyle/>
          <a:p>
            <a:pPr algn="ctr"/>
            <a:r>
              <a:rPr lang="en-US" dirty="0"/>
              <a:t>Handheld Device Security Issues ~ </a:t>
            </a:r>
            <a:br>
              <a:rPr lang="en-US" dirty="0"/>
            </a:br>
            <a:r>
              <a:rPr lang="en-US" dirty="0"/>
              <a:t>Physical and Wireless Security </a:t>
            </a:r>
            <a:r>
              <a:rPr lang="en-US" dirty="0" smtClean="0"/>
              <a:t>Issues</a:t>
            </a:r>
            <a:br>
              <a:rPr lang="en-US" dirty="0" smtClean="0"/>
            </a:br>
            <a:r>
              <a:rPr lang="en-US" sz="2800" dirty="0" smtClean="0"/>
              <a:t>continued</a:t>
            </a:r>
            <a:r>
              <a:rPr lang="en-US" dirty="0"/>
              <a:t/>
            </a:r>
            <a:br>
              <a:rPr lang="en-US" dirty="0"/>
            </a:br>
            <a:endParaRPr lang="en-US" dirty="0"/>
          </a:p>
        </p:txBody>
      </p:sp>
      <p:sp>
        <p:nvSpPr>
          <p:cNvPr id="4" name="TextBox 3"/>
          <p:cNvSpPr txBox="1"/>
          <p:nvPr/>
        </p:nvSpPr>
        <p:spPr>
          <a:xfrm>
            <a:off x="6529137" y="1427748"/>
            <a:ext cx="5550568" cy="3693319"/>
          </a:xfrm>
          <a:prstGeom prst="rect">
            <a:avLst/>
          </a:prstGeom>
          <a:noFill/>
        </p:spPr>
        <p:txBody>
          <a:bodyPr wrap="square" rtlCol="0">
            <a:spAutoFit/>
          </a:bodyPr>
          <a:lstStyle/>
          <a:p>
            <a:r>
              <a:rPr lang="en-US" dirty="0"/>
              <a:t>Factors to consider in developing local policy and procedures are possible loss of the </a:t>
            </a:r>
            <a:r>
              <a:rPr lang="en-US" dirty="0" smtClean="0"/>
              <a:t>device </a:t>
            </a:r>
            <a:r>
              <a:rPr lang="en-US" dirty="0"/>
              <a:t>itself and the technical measures in place to prevent data compromise such as </a:t>
            </a:r>
            <a:r>
              <a:rPr lang="en-US" dirty="0" smtClean="0"/>
              <a:t>Data </a:t>
            </a:r>
            <a:r>
              <a:rPr lang="en-US" dirty="0"/>
              <a:t>at Rest (DAR) encryption.  Wireless devices, even in physically secure areas, are </a:t>
            </a:r>
            <a:r>
              <a:rPr lang="en-US" dirty="0" smtClean="0"/>
              <a:t>susceptible </a:t>
            </a:r>
            <a:r>
              <a:rPr lang="en-US" dirty="0"/>
              <a:t>to penetration, eavesdropping and malware.  Furthermore, compromised </a:t>
            </a:r>
            <a:r>
              <a:rPr lang="en-US" dirty="0" smtClean="0"/>
              <a:t>wireless </a:t>
            </a:r>
            <a:r>
              <a:rPr lang="en-US" dirty="0"/>
              <a:t>devices may introduce risk to the overall </a:t>
            </a:r>
            <a:r>
              <a:rPr lang="en-US" dirty="0" smtClean="0"/>
              <a:t>network security </a:t>
            </a:r>
            <a:r>
              <a:rPr lang="en-US" dirty="0"/>
              <a:t>of an agency </a:t>
            </a:r>
            <a:r>
              <a:rPr lang="en-US" dirty="0" smtClean="0"/>
              <a:t>providing  </a:t>
            </a:r>
            <a:r>
              <a:rPr lang="en-US" dirty="0"/>
              <a:t>unwarranted access</a:t>
            </a:r>
            <a:r>
              <a:rPr lang="en-US" dirty="0" smtClean="0"/>
              <a:t>.</a:t>
            </a:r>
          </a:p>
          <a:p>
            <a:endParaRPr lang="en-US" dirty="0"/>
          </a:p>
          <a:p>
            <a:r>
              <a:rPr lang="en-US" altLang="en-US" b="1" dirty="0">
                <a:latin typeface="Calibri" panose="020F0502020204030204" pitchFamily="34" charset="0"/>
              </a:rPr>
              <a:t> </a:t>
            </a:r>
            <a:r>
              <a:rPr lang="en-US" altLang="en-US" b="1" dirty="0">
                <a:solidFill>
                  <a:srgbClr val="FFC000"/>
                </a:solidFill>
                <a:latin typeface="Calibri" panose="020F0502020204030204" pitchFamily="34" charset="0"/>
              </a:rPr>
              <a:t>&lt;local agency note these here&gt;</a:t>
            </a:r>
            <a:endParaRPr lang="en-US" dirty="0"/>
          </a:p>
        </p:txBody>
      </p:sp>
    </p:spTree>
    <p:extLst>
      <p:ext uri="{BB962C8B-B14F-4D97-AF65-F5344CB8AC3E}">
        <p14:creationId xmlns:p14="http://schemas.microsoft.com/office/powerpoint/2010/main" val="2484262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encryption and the transmission of sensitive/confidential information</a:t>
            </a:r>
            <a:endParaRPr lang="en-US" dirty="0"/>
          </a:p>
        </p:txBody>
      </p:sp>
      <p:sp>
        <p:nvSpPr>
          <p:cNvPr id="3" name="Content Placeholder 2"/>
          <p:cNvSpPr>
            <a:spLocks noGrp="1"/>
          </p:cNvSpPr>
          <p:nvPr>
            <p:ph idx="1"/>
          </p:nvPr>
        </p:nvSpPr>
        <p:spPr>
          <a:xfrm>
            <a:off x="689811" y="2603500"/>
            <a:ext cx="10988842" cy="3416300"/>
          </a:xfrm>
        </p:spPr>
        <p:txBody>
          <a:bodyPr>
            <a:normAutofit/>
          </a:bodyPr>
          <a:lstStyle/>
          <a:p>
            <a:r>
              <a:rPr lang="en-US" dirty="0"/>
              <a:t>Commonly available encryption tools often use a key to unlock the cipher to allow data access; this key is called a passphrase. While similar to a password, a passphrase is not used for user authentication. Additionally, the passphrase contains stringent character requirements making it more secure and thus providing a higher level of confidence that the passphrase will not be compromised. </a:t>
            </a:r>
          </a:p>
          <a:p>
            <a:pPr lvl="2"/>
            <a:r>
              <a:rPr lang="en-US" dirty="0"/>
              <a:t>1. Encryption shall be a minimum of 128 bit. </a:t>
            </a:r>
          </a:p>
          <a:p>
            <a:pPr lvl="2"/>
            <a:r>
              <a:rPr lang="en-US" dirty="0"/>
              <a:t>2. When CJI is transmitted outside the boundary of the physically secure location, the data shall be immediately protected via cryptographic mechanisms (encryption). </a:t>
            </a:r>
          </a:p>
          <a:p>
            <a:pPr lvl="2"/>
            <a:r>
              <a:rPr lang="en-US" dirty="0"/>
              <a:t>3. When CJI is at rest (i.e. stored digitally) outside the boundary of the physically secure location, the data shall be protected via cryptographic mechanisms (encryption). </a:t>
            </a:r>
            <a:endParaRPr lang="en-US" dirty="0" smtClean="0"/>
          </a:p>
          <a:p>
            <a:pPr lvl="2"/>
            <a:endParaRPr lang="en-US" dirty="0"/>
          </a:p>
          <a:p>
            <a:pPr lvl="2"/>
            <a:endParaRPr lang="en-US" dirty="0"/>
          </a:p>
          <a:p>
            <a:pPr marL="1257300" lvl="2" indent="-342900">
              <a:buFont typeface="+mj-lt"/>
              <a:buAutoNum type="arabicPeriod"/>
            </a:pPr>
            <a:endParaRPr lang="en-US" dirty="0"/>
          </a:p>
        </p:txBody>
      </p:sp>
    </p:spTree>
    <p:extLst>
      <p:ext uri="{BB962C8B-B14F-4D97-AF65-F5344CB8AC3E}">
        <p14:creationId xmlns:p14="http://schemas.microsoft.com/office/powerpoint/2010/main" val="3389867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Use of encryption and the transmission of sensitive/confidential </a:t>
            </a:r>
            <a:r>
              <a:rPr lang="en-US" dirty="0" smtClean="0"/>
              <a:t>information</a:t>
            </a:r>
            <a:br>
              <a:rPr lang="en-US" dirty="0" smtClean="0"/>
            </a:br>
            <a:r>
              <a:rPr lang="en-US" dirty="0" smtClean="0"/>
              <a:t>continued</a:t>
            </a:r>
            <a:endParaRPr lang="en-US" dirty="0"/>
          </a:p>
        </p:txBody>
      </p:sp>
      <p:sp>
        <p:nvSpPr>
          <p:cNvPr id="3" name="Content Placeholder 2"/>
          <p:cNvSpPr>
            <a:spLocks noGrp="1"/>
          </p:cNvSpPr>
          <p:nvPr>
            <p:ph idx="1"/>
          </p:nvPr>
        </p:nvSpPr>
        <p:spPr>
          <a:xfrm>
            <a:off x="192505" y="2486526"/>
            <a:ext cx="11534274" cy="4186990"/>
          </a:xfrm>
        </p:spPr>
        <p:txBody>
          <a:bodyPr>
            <a:normAutofit fontScale="85000" lnSpcReduction="10000"/>
          </a:bodyPr>
          <a:lstStyle/>
          <a:p>
            <a:endParaRPr lang="en-US" dirty="0"/>
          </a:p>
          <a:p>
            <a:r>
              <a:rPr lang="en-US" dirty="0"/>
              <a:t>4. When encryption is employed, the cryptographic module used shall be certified to meet FIPS 140-2 standards. </a:t>
            </a:r>
          </a:p>
          <a:p>
            <a:pPr lvl="1"/>
            <a:r>
              <a:rPr lang="en-US" dirty="0"/>
              <a:t>Note 1: Subsequent versions of approved cryptographic modules that are under current review for FIPS 140-2 compliancy can be used in the interim until certification is complete. </a:t>
            </a:r>
          </a:p>
          <a:p>
            <a:pPr lvl="1"/>
            <a:r>
              <a:rPr lang="en-US" dirty="0"/>
              <a:t>Note 2: While FIPS 197 (Advanced Encryption Standard) certification is desirable, a FIPS 197 certification alone is insufficient as the certification is for the algorithm only vs. the FIPS 140-2 standard which certifies the packaging of an implementation. </a:t>
            </a:r>
          </a:p>
          <a:p>
            <a:r>
              <a:rPr lang="en-US" dirty="0"/>
              <a:t>EXCEPTION: When encryption is used for CJI at rest, agencies may use encryption methods that are FIPS 197 certified, 256 bit as described on the National Security Agency (NSA) Suite B Cryptography list of approved algorithms. </a:t>
            </a:r>
          </a:p>
          <a:p>
            <a:r>
              <a:rPr lang="en-US" dirty="0"/>
              <a:t>5. For agencies using public key infrastructure technology, the agency shall develop and implement a certificate policy and certification practice statement for the issuance of public key certificates used in the information system. Registration to receive a public key certificate shall: </a:t>
            </a:r>
          </a:p>
          <a:p>
            <a:pPr lvl="1"/>
            <a:r>
              <a:rPr lang="en-US" dirty="0"/>
              <a:t>a) Include authorization by a supervisor or a responsible official. </a:t>
            </a:r>
          </a:p>
          <a:p>
            <a:pPr lvl="1"/>
            <a:r>
              <a:rPr lang="en-US" dirty="0"/>
              <a:t>b) Be accomplished by a secure process that verifies the identity of the certificate holder. </a:t>
            </a:r>
          </a:p>
          <a:p>
            <a:pPr lvl="1"/>
            <a:r>
              <a:rPr lang="en-US" dirty="0"/>
              <a:t>c) Ensure the certificate is issued to the intended party. </a:t>
            </a:r>
          </a:p>
          <a:p>
            <a:pPr lvl="2"/>
            <a:endParaRPr lang="en-US" dirty="0"/>
          </a:p>
        </p:txBody>
      </p:sp>
    </p:spTree>
    <p:extLst>
      <p:ext uri="{BB962C8B-B14F-4D97-AF65-F5344CB8AC3E}">
        <p14:creationId xmlns:p14="http://schemas.microsoft.com/office/powerpoint/2010/main" val="4154124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Laptop Security</a:t>
            </a:r>
            <a:endParaRPr lang="en-US" dirty="0"/>
          </a:p>
        </p:txBody>
      </p:sp>
      <p:sp>
        <p:nvSpPr>
          <p:cNvPr id="3" name="Content Placeholder 2"/>
          <p:cNvSpPr>
            <a:spLocks noGrp="1"/>
          </p:cNvSpPr>
          <p:nvPr>
            <p:ph idx="1"/>
          </p:nvPr>
        </p:nvSpPr>
        <p:spPr>
          <a:xfrm>
            <a:off x="433138" y="2197768"/>
            <a:ext cx="11085093" cy="4491790"/>
          </a:xfrm>
        </p:spPr>
        <p:txBody>
          <a:bodyPr>
            <a:normAutofit/>
          </a:bodyPr>
          <a:lstStyle/>
          <a:p>
            <a:r>
              <a:rPr lang="en-US" b="1" dirty="0"/>
              <a:t>Laptop Devices </a:t>
            </a:r>
            <a:r>
              <a:rPr lang="en-US" dirty="0"/>
              <a:t>– Laptop devices are mobile devices with a full-featured operating system (e.g. Microsoft Windows, Apple OS X, LINUX/UNIX, etc.). Laptops are typically intended for transport via vehicle mount or portfolio-sized carry case, but not on the body. This definition does not include pocket/handheld devices (e.g. smartphones), or mobile devices that feature a limited feature operating system (e.g. tablets). </a:t>
            </a:r>
            <a:endParaRPr lang="en-US" dirty="0" smtClean="0"/>
          </a:p>
          <a:p>
            <a:r>
              <a:rPr lang="en-US" dirty="0"/>
              <a:t>The risks associated with this device type are similar to a standard desktop computer at the technical level, but are increased due to the potential to connect directly to the internet without the benefit of organizational network security layers (e.g. network firewall, IDS/IPS, network monitoring devices). There is also an increased risk of intentional device theft from vehicles or unsecure locations as these devices are too large to be carried on the authorized user’s body. There may be increased risk from the limited technical ability to wipe or track a lost/stolen device depending on the particular technical means used for remote device connectivity (e.g. cellular or </a:t>
            </a:r>
            <a:r>
              <a:rPr lang="en-US" dirty="0" err="1"/>
              <a:t>WiFi</a:t>
            </a:r>
            <a:r>
              <a:rPr lang="en-US" dirty="0"/>
              <a:t>). </a:t>
            </a:r>
          </a:p>
        </p:txBody>
      </p:sp>
    </p:spTree>
    <p:extLst>
      <p:ext uri="{BB962C8B-B14F-4D97-AF65-F5344CB8AC3E}">
        <p14:creationId xmlns:p14="http://schemas.microsoft.com/office/powerpoint/2010/main" val="19420710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Laptop Security continued </a:t>
            </a:r>
            <a:endParaRPr lang="en-US" dirty="0"/>
          </a:p>
        </p:txBody>
      </p:sp>
      <p:sp>
        <p:nvSpPr>
          <p:cNvPr id="3" name="Content Placeholder 2"/>
          <p:cNvSpPr>
            <a:spLocks noGrp="1"/>
          </p:cNvSpPr>
          <p:nvPr>
            <p:ph idx="1"/>
          </p:nvPr>
        </p:nvSpPr>
        <p:spPr>
          <a:xfrm>
            <a:off x="577516" y="2358189"/>
            <a:ext cx="11036967" cy="4347412"/>
          </a:xfrm>
        </p:spPr>
        <p:txBody>
          <a:bodyPr>
            <a:normAutofit/>
          </a:bodyPr>
          <a:lstStyle/>
          <a:p>
            <a:r>
              <a:rPr lang="en-US" dirty="0"/>
              <a:t>In general, the technical configurations for compliance with most of the CJIS Security Policy that is accomplished via the operating system (e.g. auditing, access control, </a:t>
            </a:r>
            <a:r>
              <a:rPr lang="en-US" dirty="0" err="1"/>
              <a:t>etc</a:t>
            </a:r>
            <a:r>
              <a:rPr lang="en-US" dirty="0"/>
              <a:t>) will remain consistent with normal fixed location computing systems for laptop devices, but some functions may operate in an unexpected manner due to lack of constant connectivity. Thorough testing of applied security policy elements within the expected mobile environments will help ensure the applied policy configurations remain effective and appropriate when applied to mobile laptop devices. </a:t>
            </a:r>
            <a:endParaRPr lang="en-US" dirty="0" smtClean="0"/>
          </a:p>
          <a:p>
            <a:r>
              <a:rPr lang="en-US" dirty="0" smtClean="0"/>
              <a:t>Some </a:t>
            </a:r>
            <a:r>
              <a:rPr lang="en-US" dirty="0"/>
              <a:t>newer devices running multi-function operating systems (e.g. Windows 8 or similar multi-mode operating systems) may exhibit technical features associated with both laptop and tablet device categories based on their current operating mode which may be reconfigured by the user on demand. If this is the case, it will be necessary to assess and configure multiple operating modes to be compliant with CJIS Security Policy on the device, or restrict the operating mode to one category of operation. </a:t>
            </a:r>
          </a:p>
        </p:txBody>
      </p:sp>
    </p:spTree>
    <p:extLst>
      <p:ext uri="{BB962C8B-B14F-4D97-AF65-F5344CB8AC3E}">
        <p14:creationId xmlns:p14="http://schemas.microsoft.com/office/powerpoint/2010/main" val="15945814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solidFill>
                  <a:schemeClr val="bg1"/>
                </a:solidFill>
                <a:ea typeface="SimSun" panose="02010600030101010101" pitchFamily="2" charset="-122"/>
                <a:cs typeface="Arial" panose="020B0604020202020204" pitchFamily="34" charset="0"/>
              </a:rPr>
              <a:t>Personally Owned Equipment and Software</a:t>
            </a:r>
          </a:p>
        </p:txBody>
      </p:sp>
      <p:sp>
        <p:nvSpPr>
          <p:cNvPr id="3" name="Content Placeholder 2"/>
          <p:cNvSpPr>
            <a:spLocks noGrp="1"/>
          </p:cNvSpPr>
          <p:nvPr>
            <p:ph sz="half" idx="1"/>
          </p:nvPr>
        </p:nvSpPr>
        <p:spPr>
          <a:xfrm>
            <a:off x="710501" y="2519947"/>
            <a:ext cx="4825158" cy="3416301"/>
          </a:xfrm>
        </p:spPr>
        <p:txBody>
          <a:bodyPr>
            <a:normAutofit fontScale="92500" lnSpcReduction="10000"/>
          </a:bodyPr>
          <a:lstStyle/>
          <a:p>
            <a:pPr marL="0" indent="0">
              <a:buNone/>
            </a:pPr>
            <a:r>
              <a:rPr lang="en-US" altLang="en-US" sz="1900" dirty="0">
                <a:latin typeface="+mj-lt"/>
              </a:rPr>
              <a:t>Personally owned equipment and </a:t>
            </a:r>
            <a:r>
              <a:rPr lang="en-US" altLang="en-US" sz="1900" dirty="0" smtClean="0">
                <a:latin typeface="+mj-lt"/>
              </a:rPr>
              <a:t>software introduce </a:t>
            </a:r>
            <a:r>
              <a:rPr lang="en-US" altLang="en-US" sz="1900" dirty="0">
                <a:latin typeface="+mj-lt"/>
              </a:rPr>
              <a:t>numerous  issues that must </a:t>
            </a:r>
            <a:r>
              <a:rPr lang="en-US" altLang="en-US" sz="1900" dirty="0" smtClean="0">
                <a:latin typeface="+mj-lt"/>
              </a:rPr>
              <a:t>be addressed </a:t>
            </a:r>
            <a:r>
              <a:rPr lang="en-US" altLang="en-US" sz="1900" dirty="0">
                <a:latin typeface="+mj-lt"/>
              </a:rPr>
              <a:t>when utilizing that equipment for processing, storing, or transmitting CRI</a:t>
            </a:r>
            <a:r>
              <a:rPr lang="en-US" altLang="en-US" sz="1900" dirty="0" smtClean="0">
                <a:latin typeface="+mj-lt"/>
              </a:rPr>
              <a:t>.</a:t>
            </a:r>
          </a:p>
          <a:p>
            <a:pPr marL="0" indent="0">
              <a:buNone/>
            </a:pPr>
            <a:endParaRPr lang="en-US" altLang="en-US" sz="1900" dirty="0">
              <a:latin typeface="Calibri" panose="020F0502020204030204" pitchFamily="34" charset="0"/>
            </a:endParaRPr>
          </a:p>
          <a:p>
            <a:r>
              <a:rPr lang="en-US" sz="1900" dirty="0"/>
              <a:t> That equipment shall meet all the requirements set forth in CJIS Policy.</a:t>
            </a:r>
          </a:p>
          <a:p>
            <a:r>
              <a:rPr lang="en-US" sz="1900" dirty="0"/>
              <a:t>Properly licensed hardware and software/Copyright and intellectual property rights.</a:t>
            </a:r>
          </a:p>
          <a:p>
            <a:pPr marL="0" indent="0">
              <a:buNone/>
            </a:pPr>
            <a:endParaRPr lang="en-US" altLang="en-US" dirty="0">
              <a:latin typeface="Calibri" panose="020F0502020204030204" pitchFamily="34" charset="0"/>
            </a:endParaRPr>
          </a:p>
          <a:p>
            <a:endParaRPr lang="en-US" dirty="0"/>
          </a:p>
        </p:txBody>
      </p:sp>
      <p:sp>
        <p:nvSpPr>
          <p:cNvPr id="4" name="Content Placeholder 3"/>
          <p:cNvSpPr>
            <a:spLocks noGrp="1"/>
          </p:cNvSpPr>
          <p:nvPr>
            <p:ph sz="half" idx="2"/>
          </p:nvPr>
        </p:nvSpPr>
        <p:spPr>
          <a:xfrm>
            <a:off x="5980111" y="2527300"/>
            <a:ext cx="5566194" cy="4053974"/>
          </a:xfrm>
        </p:spPr>
        <p:txBody>
          <a:bodyPr>
            <a:noAutofit/>
          </a:bodyPr>
          <a:lstStyle/>
          <a:p>
            <a:r>
              <a:rPr lang="en-US" dirty="0" smtClean="0"/>
              <a:t>Manageability </a:t>
            </a:r>
            <a:r>
              <a:rPr lang="en-US" dirty="0"/>
              <a:t>of those devices by the user’s agency: Security and software </a:t>
            </a:r>
            <a:r>
              <a:rPr lang="en-US" dirty="0" smtClean="0"/>
              <a:t>updates</a:t>
            </a:r>
            <a:r>
              <a:rPr lang="en-US" dirty="0"/>
              <a:t>.</a:t>
            </a:r>
          </a:p>
          <a:p>
            <a:r>
              <a:rPr lang="en-US" dirty="0"/>
              <a:t>Threat of data being released into the cloud (lack of control, proper procedures </a:t>
            </a:r>
            <a:r>
              <a:rPr lang="en-US" dirty="0" smtClean="0"/>
              <a:t>and </a:t>
            </a:r>
            <a:r>
              <a:rPr lang="en-US" dirty="0"/>
              <a:t>technical implementation).</a:t>
            </a:r>
          </a:p>
          <a:p>
            <a:r>
              <a:rPr lang="en-US" dirty="0"/>
              <a:t>Devices are not likely to be locked down by a Systems Administrator, due to being </a:t>
            </a:r>
            <a:r>
              <a:rPr lang="en-US" dirty="0" smtClean="0"/>
              <a:t>a </a:t>
            </a:r>
            <a:r>
              <a:rPr lang="en-US" dirty="0"/>
              <a:t>privately owned device, and thus very likely susceptible to penetration, </a:t>
            </a:r>
            <a:r>
              <a:rPr lang="en-US" dirty="0" smtClean="0"/>
              <a:t>eavesdropping </a:t>
            </a:r>
            <a:r>
              <a:rPr lang="en-US" dirty="0"/>
              <a:t>and malware</a:t>
            </a:r>
            <a:r>
              <a:rPr lang="en-US" dirty="0" smtClean="0"/>
              <a:t>.</a:t>
            </a:r>
          </a:p>
          <a:p>
            <a:r>
              <a:rPr lang="en-US" dirty="0"/>
              <a:t>Sanitization procedures of the device if employee no longer carry out LE duties  </a:t>
            </a:r>
            <a:r>
              <a:rPr lang="en-US" dirty="0" smtClean="0"/>
              <a:t>(</a:t>
            </a:r>
            <a:r>
              <a:rPr lang="en-US" dirty="0"/>
              <a:t>whether on good or bad terms).</a:t>
            </a:r>
          </a:p>
          <a:p>
            <a:endParaRPr lang="en-US" sz="1400" dirty="0"/>
          </a:p>
        </p:txBody>
      </p:sp>
    </p:spTree>
    <p:extLst>
      <p:ext uri="{BB962C8B-B14F-4D97-AF65-F5344CB8AC3E}">
        <p14:creationId xmlns:p14="http://schemas.microsoft.com/office/powerpoint/2010/main" val="2589716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Access Control </a:t>
            </a:r>
            <a:r>
              <a:rPr lang="en-US" dirty="0" smtClean="0"/>
              <a:t>Issues Least </a:t>
            </a:r>
            <a:r>
              <a:rPr lang="en-US" dirty="0"/>
              <a:t>Privilege and Separation </a:t>
            </a:r>
            <a:r>
              <a:rPr lang="en-US" dirty="0" smtClean="0"/>
              <a:t>of Duties</a:t>
            </a:r>
            <a:r>
              <a:rPr lang="en-US" dirty="0"/>
              <a:t/>
            </a:r>
            <a:br>
              <a:rPr lang="en-US" dirty="0"/>
            </a:br>
            <a:endParaRPr lang="en-US" dirty="0"/>
          </a:p>
        </p:txBody>
      </p:sp>
      <p:sp>
        <p:nvSpPr>
          <p:cNvPr id="3" name="Content Placeholder 2"/>
          <p:cNvSpPr>
            <a:spLocks noGrp="1"/>
          </p:cNvSpPr>
          <p:nvPr>
            <p:ph sz="half" idx="1"/>
          </p:nvPr>
        </p:nvSpPr>
        <p:spPr>
          <a:xfrm>
            <a:off x="497305" y="2603500"/>
            <a:ext cx="5482807" cy="3416301"/>
          </a:xfrm>
        </p:spPr>
        <p:txBody>
          <a:bodyPr>
            <a:normAutofit fontScale="92500" lnSpcReduction="10000"/>
          </a:bodyPr>
          <a:lstStyle/>
          <a:p>
            <a:pPr marL="0" indent="0">
              <a:buNone/>
            </a:pPr>
            <a:r>
              <a:rPr lang="en-US" b="1" dirty="0"/>
              <a:t>When provided access via </a:t>
            </a:r>
            <a:r>
              <a:rPr lang="en-US" b="1" dirty="0" smtClean="0"/>
              <a:t>an authentication </a:t>
            </a:r>
            <a:r>
              <a:rPr lang="en-US" b="1" dirty="0"/>
              <a:t>mechanism (login), least privilege, means giving a user account only those privileges which are essential to perform individually assigned duties.  The user account is afforded access to information that is strictly on a need to know basis for that individual to perform their duties</a:t>
            </a:r>
            <a:r>
              <a:rPr lang="en-US" b="1" dirty="0" smtClean="0"/>
              <a:t>.</a:t>
            </a:r>
          </a:p>
          <a:p>
            <a:pPr marL="0" indent="0">
              <a:buNone/>
            </a:pPr>
            <a:endParaRPr lang="en-US" dirty="0"/>
          </a:p>
          <a:p>
            <a:r>
              <a:rPr lang="en-US" dirty="0"/>
              <a:t>While many LE applications restrict access to content based upon an individual’s </a:t>
            </a:r>
            <a:r>
              <a:rPr lang="en-US" dirty="0" smtClean="0"/>
              <a:t>role</a:t>
            </a:r>
            <a:r>
              <a:rPr lang="en-US" dirty="0"/>
              <a:t>, many LE applications may not distinguish an individual thus enabling access </a:t>
            </a:r>
            <a:r>
              <a:rPr lang="en-US" dirty="0" smtClean="0"/>
              <a:t>to </a:t>
            </a:r>
            <a:r>
              <a:rPr lang="en-US" dirty="0"/>
              <a:t>information that is not relevant to the duties assigned. </a:t>
            </a:r>
          </a:p>
          <a:p>
            <a:pPr marL="0" indent="0">
              <a:buNone/>
            </a:pPr>
            <a:endParaRPr lang="en-US" dirty="0"/>
          </a:p>
          <a:p>
            <a:pPr marL="0" indent="0">
              <a:buNone/>
            </a:pPr>
            <a:endParaRPr lang="en-US" dirty="0"/>
          </a:p>
        </p:txBody>
      </p:sp>
      <p:sp>
        <p:nvSpPr>
          <p:cNvPr id="4" name="Content Placeholder 3"/>
          <p:cNvSpPr>
            <a:spLocks noGrp="1"/>
          </p:cNvSpPr>
          <p:nvPr>
            <p:ph sz="half" idx="2"/>
          </p:nvPr>
        </p:nvSpPr>
        <p:spPr/>
        <p:txBody>
          <a:bodyPr>
            <a:normAutofit fontScale="92500" lnSpcReduction="10000"/>
          </a:bodyPr>
          <a:lstStyle/>
          <a:p>
            <a:r>
              <a:rPr lang="en-US" dirty="0"/>
              <a:t>While CSAs may control access adequately, local agencies may need to employ </a:t>
            </a:r>
            <a:r>
              <a:rPr lang="en-US" dirty="0" smtClean="0"/>
              <a:t>additional </a:t>
            </a:r>
            <a:r>
              <a:rPr lang="en-US" dirty="0"/>
              <a:t>measures to ensure that individuals do not abuse privileges.  </a:t>
            </a:r>
            <a:r>
              <a:rPr lang="en-US" dirty="0" smtClean="0"/>
              <a:t>Employees </a:t>
            </a:r>
            <a:r>
              <a:rPr lang="en-US" dirty="0"/>
              <a:t>should be thoroughly briefed on their particular environment and </a:t>
            </a:r>
            <a:r>
              <a:rPr lang="en-US" dirty="0" smtClean="0"/>
              <a:t>consent </a:t>
            </a:r>
            <a:r>
              <a:rPr lang="en-US" dirty="0"/>
              <a:t>to abide by roles of behavior to prevent unauthorized access to data</a:t>
            </a:r>
            <a:r>
              <a:rPr lang="en-US" dirty="0" smtClean="0"/>
              <a:t>.</a:t>
            </a:r>
          </a:p>
          <a:p>
            <a:endParaRPr lang="en-US" dirty="0"/>
          </a:p>
          <a:p>
            <a:r>
              <a:rPr lang="en-US" dirty="0"/>
              <a:t>Physically secure areas and areas where data resides, electronic or physical, </a:t>
            </a:r>
            <a:r>
              <a:rPr lang="en-US" dirty="0" smtClean="0"/>
              <a:t>should </a:t>
            </a:r>
            <a:r>
              <a:rPr lang="en-US" dirty="0"/>
              <a:t>be protected by access control measures as well.</a:t>
            </a:r>
          </a:p>
          <a:p>
            <a:endParaRPr lang="en-US" dirty="0"/>
          </a:p>
          <a:p>
            <a:endParaRPr lang="en-US" dirty="0"/>
          </a:p>
        </p:txBody>
      </p:sp>
    </p:spTree>
    <p:extLst>
      <p:ext uri="{BB962C8B-B14F-4D97-AF65-F5344CB8AC3E}">
        <p14:creationId xmlns:p14="http://schemas.microsoft.com/office/powerpoint/2010/main" val="39762438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Individual Accountability</a:t>
            </a:r>
            <a:br>
              <a:rPr lang="en-US" dirty="0"/>
            </a:br>
            <a:r>
              <a:rPr lang="en-US" dirty="0"/>
              <a:t>(What Does This Mean to the Agency)</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Individual’s must be held accountable for their actions.  CSAs should  clearly define  standards and roles of behavior for access to CJIS Systems and data.   Locals in turn should provide guidance within their own areas of operations and ensure all employees are held accountable for their actions. </a:t>
            </a:r>
            <a:endParaRPr lang="en-US" dirty="0" smtClean="0"/>
          </a:p>
          <a:p>
            <a:r>
              <a:rPr lang="en-US" dirty="0"/>
              <a:t>Individual’s must be held accountable for their actions.  CSAs should  clearly define  standards and roles of behavior for access to CJIS Systems and data.   Locals in turn should provide guidance within their own areas of operations and ensure all employees are held accountable for their actions. </a:t>
            </a:r>
            <a:endParaRPr lang="en-US" dirty="0" smtClean="0"/>
          </a:p>
          <a:p>
            <a:r>
              <a:rPr lang="en-US" dirty="0"/>
              <a:t>Consequences for  breaking agreements  should be clearly established and carried out </a:t>
            </a:r>
            <a:r>
              <a:rPr lang="en-US" dirty="0" smtClean="0"/>
              <a:t>when </a:t>
            </a:r>
            <a:r>
              <a:rPr lang="en-US" dirty="0"/>
              <a:t>necessary.  Leadership and stakeholders should be in agreement as to the </a:t>
            </a:r>
            <a:r>
              <a:rPr lang="en-US" dirty="0" smtClean="0"/>
              <a:t>conditions </a:t>
            </a:r>
            <a:r>
              <a:rPr lang="en-US" dirty="0"/>
              <a:t>of the agreement and standards of enforcement.</a:t>
            </a:r>
          </a:p>
          <a:p>
            <a:r>
              <a:rPr lang="en-US" altLang="en-US" b="1" dirty="0">
                <a:solidFill>
                  <a:srgbClr val="FFC000"/>
                </a:solidFill>
                <a:latin typeface="Calibri" panose="020F0502020204030204" pitchFamily="34" charset="0"/>
              </a:rPr>
              <a:t>&lt;local agency note these here&gt;</a:t>
            </a:r>
            <a:endParaRPr lang="en-US" altLang="en-US" dirty="0">
              <a:latin typeface="Calibri" panose="020F0502020204030204" pitchFamily="34" charset="0"/>
            </a:endParaRPr>
          </a:p>
          <a:p>
            <a:endParaRPr lang="en-US" dirty="0"/>
          </a:p>
        </p:txBody>
      </p:sp>
    </p:spTree>
    <p:extLst>
      <p:ext uri="{BB962C8B-B14F-4D97-AF65-F5344CB8AC3E}">
        <p14:creationId xmlns:p14="http://schemas.microsoft.com/office/powerpoint/2010/main" val="3025694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8300" y="1214300"/>
            <a:ext cx="8761413" cy="706964"/>
          </a:xfrm>
        </p:spPr>
        <p:txBody>
          <a:bodyPr/>
          <a:lstStyle/>
          <a:p>
            <a:pPr algn="ctr"/>
            <a:r>
              <a:rPr lang="en-US" sz="2800" dirty="0"/>
              <a:t>Use of Acknowledgement Statements </a:t>
            </a:r>
            <a:r>
              <a:rPr lang="en-US" sz="2800" dirty="0" smtClean="0"/>
              <a:t/>
            </a:r>
            <a:br>
              <a:rPr lang="en-US" sz="2800" dirty="0" smtClean="0"/>
            </a:br>
            <a:r>
              <a:rPr lang="en-US" sz="2800" dirty="0" smtClean="0"/>
              <a:t>~ </a:t>
            </a:r>
            <a:r>
              <a:rPr lang="en-US" sz="2800" dirty="0"/>
              <a:t>Passwords, Access to Systems </a:t>
            </a:r>
            <a:r>
              <a:rPr lang="en-US" sz="2800" dirty="0" smtClean="0"/>
              <a:t>and Data</a:t>
            </a:r>
            <a:r>
              <a:rPr lang="en-US" sz="2800" dirty="0"/>
              <a:t>, </a:t>
            </a:r>
            <a:r>
              <a:rPr lang="en-US" sz="2800" dirty="0" smtClean="0"/>
              <a:t>Personal </a:t>
            </a:r>
            <a:r>
              <a:rPr lang="en-US" sz="2800" dirty="0"/>
              <a:t>Use and Gain.</a:t>
            </a:r>
            <a:r>
              <a:rPr lang="en-US" dirty="0"/>
              <a:t/>
            </a:r>
            <a:br>
              <a:rPr lang="en-US" dirty="0"/>
            </a:br>
            <a:endParaRPr lang="en-US" dirty="0"/>
          </a:p>
        </p:txBody>
      </p:sp>
      <p:sp>
        <p:nvSpPr>
          <p:cNvPr id="3" name="Content Placeholder 2"/>
          <p:cNvSpPr>
            <a:spLocks noGrp="1"/>
          </p:cNvSpPr>
          <p:nvPr>
            <p:ph idx="1"/>
          </p:nvPr>
        </p:nvSpPr>
        <p:spPr>
          <a:xfrm>
            <a:off x="1668300" y="2587458"/>
            <a:ext cx="8761412" cy="3416300"/>
          </a:xfrm>
        </p:spPr>
        <p:txBody>
          <a:bodyPr/>
          <a:lstStyle/>
          <a:p>
            <a:r>
              <a:rPr lang="en-US" dirty="0"/>
              <a:t>Acknowledgement statements should be clear, concise, applicable and </a:t>
            </a:r>
            <a:r>
              <a:rPr lang="en-US" dirty="0" smtClean="0"/>
              <a:t>enforceable</a:t>
            </a:r>
            <a:r>
              <a:rPr lang="en-US" dirty="0"/>
              <a:t>.   Before being granted access, user should be trained and </a:t>
            </a:r>
            <a:r>
              <a:rPr lang="en-US" dirty="0" smtClean="0"/>
              <a:t>formally </a:t>
            </a:r>
            <a:r>
              <a:rPr lang="en-US" dirty="0"/>
              <a:t>sign an acknowledgement statement for their particular access </a:t>
            </a:r>
            <a:r>
              <a:rPr lang="en-US" dirty="0" smtClean="0"/>
              <a:t>granted</a:t>
            </a:r>
            <a:r>
              <a:rPr lang="en-US" dirty="0"/>
              <a:t>.</a:t>
            </a:r>
          </a:p>
          <a:p>
            <a:r>
              <a:rPr lang="en-US" dirty="0"/>
              <a:t>With access being granted to sensitive information, it is imperative that </a:t>
            </a:r>
            <a:r>
              <a:rPr lang="en-US" dirty="0" smtClean="0"/>
              <a:t>agencies </a:t>
            </a:r>
            <a:r>
              <a:rPr lang="en-US" dirty="0"/>
              <a:t>address  the legal ramifications for using that access for personal </a:t>
            </a:r>
            <a:r>
              <a:rPr lang="en-US" dirty="0" smtClean="0"/>
              <a:t>use </a:t>
            </a:r>
            <a:r>
              <a:rPr lang="en-US" dirty="0"/>
              <a:t>and gain.</a:t>
            </a:r>
          </a:p>
          <a:p>
            <a:r>
              <a:rPr lang="en-US" altLang="en-US" b="1" dirty="0">
                <a:solidFill>
                  <a:srgbClr val="FFC000"/>
                </a:solidFill>
                <a:latin typeface="Calibri" panose="020F0502020204030204" pitchFamily="34" charset="0"/>
              </a:rPr>
              <a:t>&lt;local agency note these here&gt;</a:t>
            </a:r>
            <a:endParaRPr lang="en-US" altLang="en-US" dirty="0">
              <a:latin typeface="Calibri" panose="020F0502020204030204" pitchFamily="34" charset="0"/>
            </a:endParaRPr>
          </a:p>
          <a:p>
            <a:endParaRPr lang="en-US" dirty="0"/>
          </a:p>
        </p:txBody>
      </p:sp>
    </p:spTree>
    <p:extLst>
      <p:ext uri="{BB962C8B-B14F-4D97-AF65-F5344CB8AC3E}">
        <p14:creationId xmlns:p14="http://schemas.microsoft.com/office/powerpoint/2010/main" val="12703907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5188" y="1005752"/>
            <a:ext cx="8761413" cy="706964"/>
          </a:xfrm>
        </p:spPr>
        <p:txBody>
          <a:bodyPr/>
          <a:lstStyle/>
          <a:p>
            <a:pPr algn="ctr"/>
            <a:r>
              <a:rPr lang="en-US" dirty="0"/>
              <a:t>Desktop Security</a:t>
            </a:r>
            <a:br>
              <a:rPr lang="en-US" dirty="0"/>
            </a:br>
            <a:endParaRPr lang="en-US" dirty="0"/>
          </a:p>
        </p:txBody>
      </p:sp>
      <p:sp>
        <p:nvSpPr>
          <p:cNvPr id="3" name="Content Placeholder 2"/>
          <p:cNvSpPr>
            <a:spLocks noGrp="1"/>
          </p:cNvSpPr>
          <p:nvPr>
            <p:ph idx="1"/>
          </p:nvPr>
        </p:nvSpPr>
        <p:spPr>
          <a:xfrm>
            <a:off x="465222" y="2310063"/>
            <a:ext cx="11181346" cy="4235116"/>
          </a:xfrm>
        </p:spPr>
        <p:txBody>
          <a:bodyPr>
            <a:normAutofit fontScale="92500" lnSpcReduction="10000"/>
          </a:bodyPr>
          <a:lstStyle/>
          <a:p>
            <a:r>
              <a:rPr lang="en-US" dirty="0"/>
              <a:t>Per the CJIS Policy section on “Session Lock” (5.5.5), “The information system shall </a:t>
            </a:r>
            <a:r>
              <a:rPr lang="en-US" dirty="0" smtClean="0"/>
              <a:t>prevent </a:t>
            </a:r>
            <a:r>
              <a:rPr lang="en-US" dirty="0"/>
              <a:t>further access to the system by initiating a session lock after a maximum of 30 </a:t>
            </a:r>
            <a:r>
              <a:rPr lang="en-US" dirty="0" smtClean="0"/>
              <a:t>minutes </a:t>
            </a:r>
            <a:r>
              <a:rPr lang="en-US" dirty="0"/>
              <a:t>of inactivity, and the session lock remains in effect until the user reestablishes </a:t>
            </a:r>
            <a:r>
              <a:rPr lang="en-US" dirty="0" smtClean="0"/>
              <a:t>access </a:t>
            </a:r>
            <a:r>
              <a:rPr lang="en-US" dirty="0"/>
              <a:t>using appropriate identification and authentication procedures. Users shall </a:t>
            </a:r>
            <a:r>
              <a:rPr lang="en-US" dirty="0" smtClean="0"/>
              <a:t>directly </a:t>
            </a:r>
            <a:r>
              <a:rPr lang="en-US" dirty="0"/>
              <a:t>initiate session lock mechanisms to prevent inadvertent viewing when a </a:t>
            </a:r>
            <a:r>
              <a:rPr lang="en-US" dirty="0" smtClean="0"/>
              <a:t>device is unattended</a:t>
            </a:r>
            <a:r>
              <a:rPr lang="en-US" dirty="0"/>
              <a:t>. A session lock is not a substitute for logging out of the information system.  </a:t>
            </a:r>
            <a:r>
              <a:rPr lang="en-US" dirty="0" smtClean="0"/>
              <a:t>In </a:t>
            </a:r>
            <a:r>
              <a:rPr lang="en-US" dirty="0"/>
              <a:t>the interest of officer safety, devices that are: (1) part of a police vehicle; or (2) </a:t>
            </a:r>
            <a:r>
              <a:rPr lang="en-US" dirty="0" smtClean="0"/>
              <a:t>used to perform dispatch functions and located within a physically secure location, are exempt from this requirement. Note: an example of a session lock is a screen saver with password.</a:t>
            </a:r>
          </a:p>
          <a:p>
            <a:r>
              <a:rPr lang="en-US" dirty="0"/>
              <a:t>Of importance is restricting visitors’ view of information on screen (mitigation of shoulder </a:t>
            </a:r>
            <a:r>
              <a:rPr lang="en-US" dirty="0" smtClean="0"/>
              <a:t>surfing</a:t>
            </a:r>
            <a:r>
              <a:rPr lang="en-US" dirty="0"/>
              <a:t>).   Computer screens shall be employed in such a manner so that only authorized </a:t>
            </a:r>
            <a:r>
              <a:rPr lang="en-US" dirty="0" smtClean="0"/>
              <a:t>individuals </a:t>
            </a:r>
            <a:r>
              <a:rPr lang="en-US" dirty="0"/>
              <a:t>are able to view computer screens displaying CJI</a:t>
            </a:r>
            <a:r>
              <a:rPr lang="en-US" dirty="0" smtClean="0"/>
              <a:t>.</a:t>
            </a:r>
          </a:p>
          <a:p>
            <a:r>
              <a:rPr lang="en-US" dirty="0"/>
              <a:t>Only authorized and cleared personnel should have access to those systems that process </a:t>
            </a:r>
            <a:r>
              <a:rPr lang="en-US" dirty="0" smtClean="0"/>
              <a:t>CJI</a:t>
            </a:r>
            <a:r>
              <a:rPr lang="en-US" dirty="0"/>
              <a:t>.  Physical access to systems, although logically secure, can be compromised by an </a:t>
            </a:r>
            <a:r>
              <a:rPr lang="en-US" dirty="0" smtClean="0"/>
              <a:t>insider </a:t>
            </a:r>
            <a:r>
              <a:rPr lang="en-US" dirty="0"/>
              <a:t>threat (custodial personnel, maintenance, visitor</a:t>
            </a:r>
            <a:r>
              <a:rPr lang="en-US" dirty="0" smtClean="0"/>
              <a:t>).</a:t>
            </a:r>
          </a:p>
          <a:p>
            <a:r>
              <a:rPr lang="en-US" dirty="0"/>
              <a:t>Battery backup devices should be employed to prevent loss of data.</a:t>
            </a:r>
          </a:p>
          <a:p>
            <a:endParaRPr lang="en-US" dirty="0"/>
          </a:p>
          <a:p>
            <a:endParaRPr lang="en-US" dirty="0"/>
          </a:p>
          <a:p>
            <a:endParaRPr lang="en-US" dirty="0"/>
          </a:p>
        </p:txBody>
      </p:sp>
    </p:spTree>
    <p:extLst>
      <p:ext uri="{BB962C8B-B14F-4D97-AF65-F5344CB8AC3E}">
        <p14:creationId xmlns:p14="http://schemas.microsoft.com/office/powerpoint/2010/main" val="14549530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761413" cy="919300"/>
          </a:xfrm>
        </p:spPr>
        <p:txBody>
          <a:bodyPr/>
          <a:lstStyle/>
          <a:p>
            <a:pPr algn="ctr"/>
            <a:r>
              <a:rPr lang="en-US" dirty="0"/>
              <a:t>Protect Information Subject to Confidentiality Concerns</a:t>
            </a:r>
            <a:br>
              <a:rPr lang="en-US" dirty="0"/>
            </a:br>
            <a:endParaRPr lang="en-US" dirty="0"/>
          </a:p>
        </p:txBody>
      </p:sp>
      <p:sp>
        <p:nvSpPr>
          <p:cNvPr id="3" name="Content Placeholder 2"/>
          <p:cNvSpPr>
            <a:spLocks noGrp="1"/>
          </p:cNvSpPr>
          <p:nvPr>
            <p:ph idx="1"/>
          </p:nvPr>
        </p:nvSpPr>
        <p:spPr/>
        <p:txBody>
          <a:bodyPr/>
          <a:lstStyle/>
          <a:p>
            <a:pPr marL="0" indent="0" algn="ctr">
              <a:buNone/>
            </a:pPr>
            <a:r>
              <a:rPr lang="en-US" dirty="0"/>
              <a:t>Sensitive Information can reside in systems, devices archives, backup media, portable media and hard copy forms.  Unless encrypted per CJIS Policy all media shall be stored in a physically secure area under the management control of the CJA.  Only those personnel vetted in accordance with CJIS policy may be responsible for protecting information residing in those areas noted above.  Upon end of life or other circumstances, media containing sensitive information must be properly sanitized or destroyed according to CJIS Policy and thus in accordance with the method of choice by the local agency.</a:t>
            </a:r>
          </a:p>
          <a:p>
            <a:endParaRPr lang="en-US" dirty="0"/>
          </a:p>
        </p:txBody>
      </p:sp>
    </p:spTree>
    <p:extLst>
      <p:ext uri="{BB962C8B-B14F-4D97-AF65-F5344CB8AC3E}">
        <p14:creationId xmlns:p14="http://schemas.microsoft.com/office/powerpoint/2010/main" val="14285092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6006" y="1150132"/>
            <a:ext cx="8761413" cy="706964"/>
          </a:xfrm>
        </p:spPr>
        <p:txBody>
          <a:bodyPr/>
          <a:lstStyle/>
          <a:p>
            <a:pPr algn="ctr"/>
            <a:r>
              <a:rPr lang="en-US" sz="2800" dirty="0"/>
              <a:t>Threats, Vulnerabilities, and Risks Associated with Accessing CJIS Systems and Services.</a:t>
            </a:r>
            <a:r>
              <a:rPr lang="en-US" dirty="0"/>
              <a:t/>
            </a:r>
            <a:br>
              <a:rPr lang="en-US" dirty="0"/>
            </a:br>
            <a:endParaRPr lang="en-US" dirty="0"/>
          </a:p>
        </p:txBody>
      </p:sp>
      <p:sp>
        <p:nvSpPr>
          <p:cNvPr id="3" name="Content Placeholder 2"/>
          <p:cNvSpPr>
            <a:spLocks noGrp="1"/>
          </p:cNvSpPr>
          <p:nvPr>
            <p:ph idx="1"/>
          </p:nvPr>
        </p:nvSpPr>
        <p:spPr>
          <a:xfrm>
            <a:off x="1556006" y="2603500"/>
            <a:ext cx="8761412" cy="3416300"/>
          </a:xfrm>
        </p:spPr>
        <p:txBody>
          <a:bodyPr/>
          <a:lstStyle/>
          <a:p>
            <a:pPr marL="0" indent="0">
              <a:buNone/>
            </a:pPr>
            <a:r>
              <a:rPr lang="en-US" dirty="0"/>
              <a:t>Groups, Individuals, devices, systems and services are increasingly being targeted by both foreign and domestic malefactors based upon association with the Law Enforcement Community.  As indicated in previous training, social engineering is one means by which parties may engage an individual in order to carry out illicit activities.  Hardware and applications may become compromised therefore personnel operating CJIS Service systems and services require vigilance and need to quickly identify, respond and report incidents per their training. </a:t>
            </a:r>
          </a:p>
          <a:p>
            <a:pPr marL="0" indent="0">
              <a:buNone/>
            </a:pPr>
            <a:endParaRPr lang="en-US" dirty="0"/>
          </a:p>
        </p:txBody>
      </p:sp>
    </p:spTree>
    <p:extLst>
      <p:ext uri="{BB962C8B-B14F-4D97-AF65-F5344CB8AC3E}">
        <p14:creationId xmlns:p14="http://schemas.microsoft.com/office/powerpoint/2010/main" val="30788899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Level 4</a:t>
            </a:r>
            <a:endParaRPr lang="en-US" dirty="0"/>
          </a:p>
        </p:txBody>
      </p:sp>
      <p:sp>
        <p:nvSpPr>
          <p:cNvPr id="3" name="Subtitle 2"/>
          <p:cNvSpPr>
            <a:spLocks noGrp="1"/>
          </p:cNvSpPr>
          <p:nvPr>
            <p:ph type="subTitle" idx="1"/>
          </p:nvPr>
        </p:nvSpPr>
        <p:spPr/>
        <p:txBody>
          <a:bodyPr>
            <a:normAutofit lnSpcReduction="10000"/>
          </a:bodyPr>
          <a:lstStyle/>
          <a:p>
            <a:r>
              <a:rPr lang="en-US" dirty="0"/>
              <a:t>Security awareness training for all Information Technology personnel (system administrators, security administrators, and network administrators, etc.).</a:t>
            </a:r>
          </a:p>
          <a:p>
            <a:endParaRPr lang="en-US" dirty="0"/>
          </a:p>
          <a:p>
            <a:endParaRPr lang="en-US" dirty="0"/>
          </a:p>
        </p:txBody>
      </p:sp>
      <p:sp>
        <p:nvSpPr>
          <p:cNvPr id="5" name="TextBox 4"/>
          <p:cNvSpPr txBox="1"/>
          <p:nvPr/>
        </p:nvSpPr>
        <p:spPr>
          <a:xfrm>
            <a:off x="1154955" y="5855368"/>
            <a:ext cx="7481279" cy="369332"/>
          </a:xfrm>
          <a:prstGeom prst="rect">
            <a:avLst/>
          </a:prstGeom>
          <a:noFill/>
        </p:spPr>
        <p:txBody>
          <a:bodyPr wrap="none" rtlCol="0">
            <a:spAutoFit/>
          </a:bodyPr>
          <a:lstStyle/>
          <a:p>
            <a:pPr lvl="0" defTabSz="914400" fontAlgn="base">
              <a:spcBef>
                <a:spcPct val="0"/>
              </a:spcBef>
              <a:spcAft>
                <a:spcPct val="0"/>
              </a:spcAft>
            </a:pPr>
            <a:r>
              <a:rPr lang="en-US" altLang="en-US" b="1" dirty="0">
                <a:solidFill>
                  <a:prstClr val="white"/>
                </a:solidFill>
                <a:latin typeface="Calibri" panose="020F0502020204030204" pitchFamily="34" charset="0"/>
              </a:rPr>
              <a:t>* Consult NIST Publications @ http://csrc.nist.gov/publications/PubsTC.html</a:t>
            </a:r>
          </a:p>
        </p:txBody>
      </p:sp>
    </p:spTree>
    <p:extLst>
      <p:ext uri="{BB962C8B-B14F-4D97-AF65-F5344CB8AC3E}">
        <p14:creationId xmlns:p14="http://schemas.microsoft.com/office/powerpoint/2010/main" val="21138271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4 Key Points</a:t>
            </a:r>
            <a:endParaRPr lang="en-US" dirty="0"/>
          </a:p>
        </p:txBody>
      </p:sp>
      <p:sp>
        <p:nvSpPr>
          <p:cNvPr id="3" name="Content Placeholder 2"/>
          <p:cNvSpPr>
            <a:spLocks noGrp="1"/>
          </p:cNvSpPr>
          <p:nvPr>
            <p:ph idx="1"/>
          </p:nvPr>
        </p:nvSpPr>
        <p:spPr>
          <a:xfrm>
            <a:off x="1154953" y="2587458"/>
            <a:ext cx="9898057" cy="3416300"/>
          </a:xfrm>
        </p:spPr>
        <p:txBody>
          <a:bodyPr/>
          <a:lstStyle/>
          <a:p>
            <a:r>
              <a:rPr lang="en-US" dirty="0"/>
              <a:t>Protection from viruses, worms, Trojan horses, and other </a:t>
            </a:r>
            <a:r>
              <a:rPr lang="en-US" dirty="0" smtClean="0"/>
              <a:t>malicious </a:t>
            </a:r>
            <a:r>
              <a:rPr lang="en-US" dirty="0"/>
              <a:t>code—scanning, updating definitions. </a:t>
            </a:r>
            <a:endParaRPr lang="en-US" dirty="0" smtClean="0"/>
          </a:p>
          <a:p>
            <a:r>
              <a:rPr lang="en-US" dirty="0"/>
              <a:t>Data backup and storage—centralized or decentralized approach.</a:t>
            </a:r>
          </a:p>
          <a:p>
            <a:r>
              <a:rPr lang="en-US" dirty="0"/>
              <a:t>Timely application of system patches—part of configuration </a:t>
            </a:r>
            <a:r>
              <a:rPr lang="en-US" dirty="0" smtClean="0"/>
              <a:t>management</a:t>
            </a:r>
            <a:r>
              <a:rPr lang="en-US" dirty="0"/>
              <a:t>. </a:t>
            </a:r>
          </a:p>
          <a:p>
            <a:r>
              <a:rPr lang="en-US" dirty="0"/>
              <a:t>Access control measures. </a:t>
            </a:r>
          </a:p>
          <a:p>
            <a:r>
              <a:rPr lang="en-US" dirty="0"/>
              <a:t>Network infrastructure protection measures.</a:t>
            </a:r>
          </a:p>
          <a:p>
            <a:endParaRPr lang="en-US" dirty="0"/>
          </a:p>
          <a:p>
            <a:endParaRPr lang="en-US" dirty="0"/>
          </a:p>
        </p:txBody>
      </p:sp>
      <p:sp>
        <p:nvSpPr>
          <p:cNvPr id="4" name="TextBox 3"/>
          <p:cNvSpPr txBox="1"/>
          <p:nvPr/>
        </p:nvSpPr>
        <p:spPr>
          <a:xfrm>
            <a:off x="1154953" y="6003758"/>
            <a:ext cx="8432117" cy="369332"/>
          </a:xfrm>
          <a:prstGeom prst="rect">
            <a:avLst/>
          </a:prstGeom>
          <a:noFill/>
        </p:spPr>
        <p:txBody>
          <a:bodyPr wrap="none" rtlCol="0">
            <a:spAutoFit/>
          </a:bodyPr>
          <a:lstStyle/>
          <a:p>
            <a:r>
              <a:rPr lang="en-US" b="1" dirty="0"/>
              <a:t>* Consult NIST Publications @ http://csrc.nist.gov/publications/PubsTC.html</a:t>
            </a:r>
          </a:p>
        </p:txBody>
      </p:sp>
    </p:spTree>
    <p:extLst>
      <p:ext uri="{BB962C8B-B14F-4D97-AF65-F5344CB8AC3E}">
        <p14:creationId xmlns:p14="http://schemas.microsoft.com/office/powerpoint/2010/main" val="681675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047" y="1294511"/>
            <a:ext cx="8761413" cy="706964"/>
          </a:xfrm>
        </p:spPr>
        <p:txBody>
          <a:bodyPr/>
          <a:lstStyle/>
          <a:p>
            <a:pPr algn="ctr"/>
            <a:r>
              <a:rPr lang="en-US" sz="2800" dirty="0"/>
              <a:t>Protection from Viruses, Worms, Trojan Horses, and Other Malicious Code—Scanning, Updating Definitions. </a:t>
            </a:r>
            <a:r>
              <a:rPr lang="en-US" dirty="0"/>
              <a:t/>
            </a:r>
            <a:br>
              <a:rPr lang="en-US" dirty="0"/>
            </a:br>
            <a:endParaRPr lang="en-US" dirty="0"/>
          </a:p>
        </p:txBody>
      </p:sp>
      <p:sp>
        <p:nvSpPr>
          <p:cNvPr id="3" name="Content Placeholder 2"/>
          <p:cNvSpPr>
            <a:spLocks noGrp="1"/>
          </p:cNvSpPr>
          <p:nvPr>
            <p:ph idx="1"/>
          </p:nvPr>
        </p:nvSpPr>
        <p:spPr>
          <a:xfrm>
            <a:off x="1572047" y="2330784"/>
            <a:ext cx="8761412" cy="3416300"/>
          </a:xfrm>
        </p:spPr>
        <p:txBody>
          <a:bodyPr>
            <a:normAutofit/>
          </a:bodyPr>
          <a:lstStyle/>
          <a:p>
            <a:pPr marL="0" indent="0">
              <a:buNone/>
            </a:pPr>
            <a:r>
              <a:rPr lang="en-US" b="1" dirty="0"/>
              <a:t>5.10.4.2 Malicious Code Protection </a:t>
            </a:r>
          </a:p>
          <a:p>
            <a:pPr marL="0" indent="0">
              <a:buNone/>
            </a:pPr>
            <a:r>
              <a:rPr lang="en-US" dirty="0"/>
              <a:t>The agency shall implement malicious code protection that includes automatic updates for all systems with Internet access. Agencies with systems not connected to the Internet shall implement local procedures to ensure malicious code protection is kept current (i.e. most recent update available). </a:t>
            </a:r>
          </a:p>
          <a:p>
            <a:pPr marL="0" indent="0">
              <a:buNone/>
            </a:pPr>
            <a:r>
              <a:rPr lang="en-US" dirty="0"/>
              <a:t>The agency shall employ virus protection mechanisms to detect and eradicate malicious code (e.g., viruses, worms, Trojan horses) at critical points throughout the network and on all workstations, servers and mobile computing devices on the network. The agency shall ensure malicious code protection is enabled on all of the aforementioned critical points and information systems and resident scanning is employed. </a:t>
            </a:r>
            <a:endParaRPr lang="en-US" dirty="0" smtClean="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TextBox 3"/>
          <p:cNvSpPr txBox="1"/>
          <p:nvPr/>
        </p:nvSpPr>
        <p:spPr>
          <a:xfrm>
            <a:off x="0" y="5903893"/>
            <a:ext cx="12192000" cy="954107"/>
          </a:xfrm>
          <a:prstGeom prst="rect">
            <a:avLst/>
          </a:prstGeom>
          <a:noFill/>
        </p:spPr>
        <p:txBody>
          <a:bodyPr wrap="square" rtlCol="0">
            <a:spAutoFit/>
          </a:bodyPr>
          <a:lstStyle/>
          <a:p>
            <a:r>
              <a:rPr lang="en-US" sz="1400" dirty="0"/>
              <a:t>References:  </a:t>
            </a:r>
          </a:p>
          <a:p>
            <a:endParaRPr lang="en-US" sz="1400" dirty="0"/>
          </a:p>
          <a:p>
            <a:r>
              <a:rPr lang="en-US" sz="1400" dirty="0"/>
              <a:t>  SP 800-83 Rev. 1  DRAFT Guide to Malware Incident Prevention and </a:t>
            </a:r>
            <a:r>
              <a:rPr lang="en-US" sz="1400" dirty="0" smtClean="0"/>
              <a:t>Handling for </a:t>
            </a:r>
            <a:r>
              <a:rPr lang="en-US" sz="1400" dirty="0"/>
              <a:t>Desktops </a:t>
            </a:r>
            <a:r>
              <a:rPr lang="en-US" sz="1400" dirty="0" smtClean="0"/>
              <a:t>and Laptops</a:t>
            </a:r>
            <a:endParaRPr lang="en-US" sz="1400" dirty="0"/>
          </a:p>
          <a:p>
            <a:r>
              <a:rPr lang="en-US" sz="1400" dirty="0"/>
              <a:t>  SP 800-124 Rev 1  DRAFT Guidelines for Managing and Securing Mobile Devices in the </a:t>
            </a:r>
            <a:r>
              <a:rPr lang="en-US" sz="1400" dirty="0" smtClean="0"/>
              <a:t>Enterprise</a:t>
            </a:r>
            <a:endParaRPr lang="en-US" sz="1400" dirty="0"/>
          </a:p>
        </p:txBody>
      </p:sp>
    </p:spTree>
    <p:extLst>
      <p:ext uri="{BB962C8B-B14F-4D97-AF65-F5344CB8AC3E}">
        <p14:creationId xmlns:p14="http://schemas.microsoft.com/office/powerpoint/2010/main" val="36204806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047" y="1294511"/>
            <a:ext cx="8761413" cy="706964"/>
          </a:xfrm>
        </p:spPr>
        <p:txBody>
          <a:bodyPr/>
          <a:lstStyle/>
          <a:p>
            <a:pPr algn="ctr"/>
            <a:r>
              <a:rPr lang="en-US" sz="2800" dirty="0"/>
              <a:t>Protection from Viruses, Worms, Trojan Horses, and Other Malicious Code—Scanning, Updating Definitions. </a:t>
            </a:r>
            <a:r>
              <a:rPr lang="en-US" dirty="0"/>
              <a:t/>
            </a:r>
            <a:br>
              <a:rPr lang="en-US" dirty="0"/>
            </a:br>
            <a:endParaRPr lang="en-US" dirty="0"/>
          </a:p>
        </p:txBody>
      </p:sp>
      <p:sp>
        <p:nvSpPr>
          <p:cNvPr id="3" name="Content Placeholder 2"/>
          <p:cNvSpPr>
            <a:spLocks noGrp="1"/>
          </p:cNvSpPr>
          <p:nvPr>
            <p:ph idx="1"/>
          </p:nvPr>
        </p:nvSpPr>
        <p:spPr>
          <a:xfrm>
            <a:off x="1572047" y="2330784"/>
            <a:ext cx="8761412" cy="3416300"/>
          </a:xfrm>
        </p:spPr>
        <p:txBody>
          <a:bodyPr>
            <a:normAutofit fontScale="92500" lnSpcReduction="10000"/>
          </a:bodyPr>
          <a:lstStyle/>
          <a:p>
            <a:pPr marL="0" indent="0">
              <a:buNone/>
            </a:pPr>
            <a:r>
              <a:rPr lang="en-US" b="1" dirty="0"/>
              <a:t>5.10.4.3 Spam and Spyware Protection </a:t>
            </a:r>
            <a:endParaRPr lang="en-US" b="1" dirty="0" smtClean="0"/>
          </a:p>
          <a:p>
            <a:pPr marL="0" indent="0">
              <a:buNone/>
            </a:pPr>
            <a:r>
              <a:rPr lang="en-US" dirty="0" smtClean="0"/>
              <a:t>The </a:t>
            </a:r>
            <a:r>
              <a:rPr lang="en-US" dirty="0"/>
              <a:t>agency shall: </a:t>
            </a:r>
            <a:endParaRPr lang="en-US" dirty="0" smtClean="0"/>
          </a:p>
          <a:p>
            <a:pPr>
              <a:buFont typeface="+mj-lt"/>
              <a:buAutoNum type="arabicPeriod"/>
            </a:pPr>
            <a:r>
              <a:rPr lang="en-US" dirty="0"/>
              <a:t>Employ spam protection mechanisms at critical information system </a:t>
            </a:r>
            <a:r>
              <a:rPr lang="en-US" dirty="0" smtClean="0"/>
              <a:t>entry points </a:t>
            </a:r>
            <a:r>
              <a:rPr lang="en-US" dirty="0"/>
              <a:t>(e.g. firewalls, electronic mail servers, remote-access servers). </a:t>
            </a:r>
            <a:endParaRPr lang="en-US" dirty="0" smtClean="0"/>
          </a:p>
          <a:p>
            <a:pPr>
              <a:buFont typeface="+mj-lt"/>
              <a:buAutoNum type="arabicPeriod"/>
            </a:pPr>
            <a:r>
              <a:rPr lang="en-US" dirty="0"/>
              <a:t>Employ spyware protection at workstations, servers and/or </a:t>
            </a:r>
            <a:r>
              <a:rPr lang="en-US" dirty="0" smtClean="0"/>
              <a:t>mobile computing </a:t>
            </a:r>
            <a:r>
              <a:rPr lang="en-US" dirty="0"/>
              <a:t>devices on the network. </a:t>
            </a:r>
            <a:endParaRPr lang="en-US" dirty="0" smtClean="0"/>
          </a:p>
          <a:p>
            <a:pPr>
              <a:buFont typeface="+mj-lt"/>
              <a:buAutoNum type="arabicPeriod"/>
            </a:pPr>
            <a:r>
              <a:rPr lang="en-US" dirty="0"/>
              <a:t>Use the spam and spyware protection mechanisms to detect and take </a:t>
            </a:r>
            <a:r>
              <a:rPr lang="en-US" dirty="0" smtClean="0"/>
              <a:t>appropriate </a:t>
            </a:r>
            <a:r>
              <a:rPr lang="en-US" dirty="0"/>
              <a:t>action on unsolicited messages and spyware/adware,   </a:t>
            </a:r>
            <a:r>
              <a:rPr lang="en-US" dirty="0" smtClean="0"/>
              <a:t>respectively</a:t>
            </a:r>
            <a:r>
              <a:rPr lang="en-US" dirty="0"/>
              <a:t>, transported by electronic mail, electronic mail attachments, </a:t>
            </a:r>
            <a:r>
              <a:rPr lang="en-US" dirty="0" smtClean="0"/>
              <a:t>Internet </a:t>
            </a:r>
            <a:r>
              <a:rPr lang="en-US" dirty="0"/>
              <a:t>accesses, removable media (e.g. diskettes or compact disks) or other </a:t>
            </a:r>
            <a:r>
              <a:rPr lang="en-US" dirty="0" smtClean="0"/>
              <a:t>removable </a:t>
            </a:r>
            <a:r>
              <a:rPr lang="en-US" dirty="0"/>
              <a:t>media as defined in this policy document. </a:t>
            </a:r>
          </a:p>
          <a:p>
            <a:pPr>
              <a:buFont typeface="+mj-lt"/>
              <a:buAutoNum type="arabicPeriod"/>
            </a:pPr>
            <a:endParaRPr lang="en-US" dirty="0"/>
          </a:p>
          <a:p>
            <a:pPr>
              <a:buFont typeface="+mj-lt"/>
              <a:buAutoNum type="arabicPeriod"/>
            </a:pPr>
            <a:endParaRPr lang="en-US"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895806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047" y="1294511"/>
            <a:ext cx="8761413" cy="706964"/>
          </a:xfrm>
        </p:spPr>
        <p:txBody>
          <a:bodyPr/>
          <a:lstStyle/>
          <a:p>
            <a:pPr algn="ctr"/>
            <a:r>
              <a:rPr lang="en-US" sz="2800" dirty="0"/>
              <a:t>Protection from Viruses, Worms, Trojan Horses, and Other Malicious Code—Scanning, Updating Definitions. </a:t>
            </a:r>
            <a:r>
              <a:rPr lang="en-US" dirty="0"/>
              <a:t/>
            </a:r>
            <a:br>
              <a:rPr lang="en-US" dirty="0"/>
            </a:br>
            <a:endParaRPr lang="en-US" dirty="0"/>
          </a:p>
        </p:txBody>
      </p:sp>
      <p:sp>
        <p:nvSpPr>
          <p:cNvPr id="3" name="Content Placeholder 2"/>
          <p:cNvSpPr>
            <a:spLocks noGrp="1"/>
          </p:cNvSpPr>
          <p:nvPr>
            <p:ph idx="1"/>
          </p:nvPr>
        </p:nvSpPr>
        <p:spPr>
          <a:xfrm>
            <a:off x="1572047" y="2330783"/>
            <a:ext cx="8761412" cy="3893553"/>
          </a:xfrm>
        </p:spPr>
        <p:txBody>
          <a:bodyPr>
            <a:normAutofit fontScale="92500" lnSpcReduction="10000"/>
          </a:bodyPr>
          <a:lstStyle/>
          <a:p>
            <a:pPr marL="0" indent="0">
              <a:buNone/>
            </a:pPr>
            <a:r>
              <a:rPr lang="en-US" b="1" dirty="0"/>
              <a:t> 5.13.4.3 Personal Firewall </a:t>
            </a:r>
          </a:p>
          <a:p>
            <a:pPr marL="0" indent="0">
              <a:buNone/>
            </a:pPr>
            <a:r>
              <a:rPr lang="en-US" dirty="0"/>
              <a:t>A personal firewall shall be employed on all devices that are mobile by design (i.e. laptops, handhelds, personal digital assistants, etc.). For the purpose of this policy, a personal firewall is an application that controls network traffic to and from a computer, permitting or denying communications based on policy. At a minimum, the personal firewall shall perform the following activities: </a:t>
            </a:r>
            <a:endParaRPr lang="en-US" dirty="0" smtClean="0"/>
          </a:p>
          <a:p>
            <a:pPr>
              <a:buFont typeface="+mj-lt"/>
              <a:buAutoNum type="arabicPeriod"/>
            </a:pPr>
            <a:endParaRPr lang="en-US" altLang="en-US" dirty="0" smtClean="0">
              <a:latin typeface="Calibri" panose="020F0502020204030204" pitchFamily="34" charset="0"/>
            </a:endParaRPr>
          </a:p>
          <a:p>
            <a:pPr>
              <a:buFont typeface="+mj-lt"/>
              <a:buAutoNum type="arabicPeriod"/>
            </a:pPr>
            <a:r>
              <a:rPr lang="en-US" altLang="en-US" dirty="0" smtClean="0">
                <a:latin typeface="Calibri" panose="020F0502020204030204" pitchFamily="34" charset="0"/>
              </a:rPr>
              <a:t>Manage program access to the Internet. </a:t>
            </a:r>
          </a:p>
          <a:p>
            <a:pPr>
              <a:buFont typeface="+mj-lt"/>
              <a:buAutoNum type="arabicPeriod"/>
            </a:pPr>
            <a:r>
              <a:rPr lang="en-US" altLang="en-US" dirty="0" smtClean="0">
                <a:latin typeface="Calibri" panose="020F0502020204030204" pitchFamily="34" charset="0"/>
              </a:rPr>
              <a:t>Block </a:t>
            </a:r>
            <a:r>
              <a:rPr lang="en-US" altLang="en-US" dirty="0">
                <a:latin typeface="Calibri" panose="020F0502020204030204" pitchFamily="34" charset="0"/>
              </a:rPr>
              <a:t>unsolicited requests to connect to the PC. </a:t>
            </a:r>
          </a:p>
          <a:p>
            <a:pPr>
              <a:buFont typeface="+mj-lt"/>
              <a:buAutoNum type="arabicPeriod"/>
            </a:pPr>
            <a:r>
              <a:rPr lang="en-US" altLang="en-US" dirty="0" smtClean="0">
                <a:latin typeface="Calibri" panose="020F0502020204030204" pitchFamily="34" charset="0"/>
              </a:rPr>
              <a:t>Filter </a:t>
            </a:r>
            <a:r>
              <a:rPr lang="en-US" altLang="en-US" dirty="0">
                <a:latin typeface="Calibri" panose="020F0502020204030204" pitchFamily="34" charset="0"/>
              </a:rPr>
              <a:t>incoming traffic by IP address or protocol. </a:t>
            </a:r>
          </a:p>
          <a:p>
            <a:pPr>
              <a:buFont typeface="+mj-lt"/>
              <a:buAutoNum type="arabicPeriod"/>
            </a:pPr>
            <a:r>
              <a:rPr lang="en-US" altLang="en-US" dirty="0" smtClean="0">
                <a:latin typeface="Calibri" panose="020F0502020204030204" pitchFamily="34" charset="0"/>
              </a:rPr>
              <a:t>Filter </a:t>
            </a:r>
            <a:r>
              <a:rPr lang="en-US" altLang="en-US" dirty="0">
                <a:latin typeface="Calibri" panose="020F0502020204030204" pitchFamily="34" charset="0"/>
              </a:rPr>
              <a:t>incoming traffic by destination ports. </a:t>
            </a:r>
          </a:p>
          <a:p>
            <a:pPr>
              <a:buFont typeface="+mj-lt"/>
              <a:buAutoNum type="arabicPeriod"/>
            </a:pPr>
            <a:r>
              <a:rPr lang="en-US" altLang="en-US" dirty="0" smtClean="0">
                <a:latin typeface="Calibri" panose="020F0502020204030204" pitchFamily="34" charset="0"/>
              </a:rPr>
              <a:t>Maintain </a:t>
            </a:r>
            <a:r>
              <a:rPr lang="en-US" altLang="en-US" dirty="0">
                <a:latin typeface="Calibri" panose="020F0502020204030204" pitchFamily="34" charset="0"/>
              </a:rPr>
              <a:t>an IP traffic log. </a:t>
            </a:r>
          </a:p>
          <a:p>
            <a:pPr marL="0" indent="0">
              <a:buNone/>
            </a:pPr>
            <a:endParaRPr lang="en-US" dirty="0"/>
          </a:p>
          <a:p>
            <a:pPr marL="0" indent="0">
              <a:buNone/>
            </a:pPr>
            <a:endParaRPr lang="en-US" dirty="0"/>
          </a:p>
          <a:p>
            <a:pPr>
              <a:buFont typeface="+mj-lt"/>
              <a:buAutoNum type="arabicPeriod"/>
            </a:pPr>
            <a:endParaRPr lang="en-US" dirty="0"/>
          </a:p>
          <a:p>
            <a:pPr>
              <a:buFont typeface="+mj-lt"/>
              <a:buAutoNum type="arabicPeriod"/>
            </a:pPr>
            <a:endParaRPr lang="en-US"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TextBox 3"/>
          <p:cNvSpPr txBox="1"/>
          <p:nvPr/>
        </p:nvSpPr>
        <p:spPr>
          <a:xfrm>
            <a:off x="1572047" y="6384757"/>
            <a:ext cx="5264454" cy="646331"/>
          </a:xfrm>
          <a:prstGeom prst="rect">
            <a:avLst/>
          </a:prstGeom>
          <a:noFill/>
        </p:spPr>
        <p:txBody>
          <a:bodyPr wrap="none" rtlCol="0">
            <a:spAutoFit/>
          </a:bodyPr>
          <a:lstStyle/>
          <a:p>
            <a:r>
              <a:rPr lang="en-US" altLang="en-US" b="1" dirty="0">
                <a:latin typeface="Calibri" panose="020F0502020204030204" pitchFamily="34" charset="0"/>
              </a:rPr>
              <a:t>SP 800-41  Guidelines on Firewalls and Firewall Policy</a:t>
            </a:r>
          </a:p>
          <a:p>
            <a:endParaRPr lang="en-US" dirty="0"/>
          </a:p>
        </p:txBody>
      </p:sp>
    </p:spTree>
    <p:extLst>
      <p:ext uri="{BB962C8B-B14F-4D97-AF65-F5344CB8AC3E}">
        <p14:creationId xmlns:p14="http://schemas.microsoft.com/office/powerpoint/2010/main" val="35649545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047" y="1294511"/>
            <a:ext cx="8761413" cy="706964"/>
          </a:xfrm>
        </p:spPr>
        <p:txBody>
          <a:bodyPr/>
          <a:lstStyle/>
          <a:p>
            <a:pPr algn="ctr"/>
            <a:r>
              <a:rPr lang="en-US" sz="2800" dirty="0"/>
              <a:t>Protection from Viruses, Worms, Trojan Horses, and Other Malicious Code—Scanning, Updating Definitions. </a:t>
            </a:r>
            <a:r>
              <a:rPr lang="en-US" dirty="0"/>
              <a:t/>
            </a:r>
            <a:br>
              <a:rPr lang="en-US" dirty="0"/>
            </a:br>
            <a:endParaRPr lang="en-US" dirty="0"/>
          </a:p>
        </p:txBody>
      </p:sp>
      <p:sp>
        <p:nvSpPr>
          <p:cNvPr id="3" name="Content Placeholder 2"/>
          <p:cNvSpPr>
            <a:spLocks noGrp="1"/>
          </p:cNvSpPr>
          <p:nvPr>
            <p:ph idx="1"/>
          </p:nvPr>
        </p:nvSpPr>
        <p:spPr>
          <a:xfrm>
            <a:off x="1572047" y="2330783"/>
            <a:ext cx="8761412" cy="3893553"/>
          </a:xfrm>
        </p:spPr>
        <p:txBody>
          <a:bodyPr>
            <a:normAutofit/>
          </a:bodyPr>
          <a:lstStyle/>
          <a:p>
            <a:pPr marL="0" indent="0">
              <a:buNone/>
            </a:pPr>
            <a:r>
              <a:rPr lang="en-US" b="1" dirty="0" smtClean="0"/>
              <a:t>5.10.4.4 </a:t>
            </a:r>
            <a:r>
              <a:rPr lang="en-US" b="1" dirty="0"/>
              <a:t>Security Alerts and Advisories </a:t>
            </a:r>
          </a:p>
          <a:p>
            <a:pPr marL="0" indent="0">
              <a:buNone/>
            </a:pPr>
            <a:r>
              <a:rPr lang="en-US" dirty="0"/>
              <a:t>The agency shall: </a:t>
            </a:r>
            <a:endParaRPr lang="en-US" dirty="0" smtClean="0"/>
          </a:p>
          <a:p>
            <a:pPr>
              <a:buFont typeface="+mj-lt"/>
              <a:buAutoNum type="arabicPeriod"/>
            </a:pPr>
            <a:endParaRPr lang="en-US" dirty="0"/>
          </a:p>
          <a:p>
            <a:pPr>
              <a:buFont typeface="+mj-lt"/>
              <a:buAutoNum type="arabicPeriod"/>
            </a:pPr>
            <a:r>
              <a:rPr lang="en-US" dirty="0" smtClean="0"/>
              <a:t>Receive </a:t>
            </a:r>
            <a:r>
              <a:rPr lang="en-US" dirty="0"/>
              <a:t>information system security alerts/advisories on a regular basis. </a:t>
            </a:r>
            <a:endParaRPr lang="en-US" dirty="0" smtClean="0"/>
          </a:p>
          <a:p>
            <a:pPr>
              <a:buFont typeface="+mj-lt"/>
              <a:buAutoNum type="arabicPeriod"/>
            </a:pPr>
            <a:r>
              <a:rPr lang="en-US" dirty="0" smtClean="0"/>
              <a:t> </a:t>
            </a:r>
            <a:r>
              <a:rPr lang="en-US" dirty="0"/>
              <a:t>Issue alerts/advisories to appropriate personnel. </a:t>
            </a:r>
          </a:p>
          <a:p>
            <a:pPr>
              <a:buFont typeface="+mj-lt"/>
              <a:buAutoNum type="arabicPeriod"/>
            </a:pPr>
            <a:r>
              <a:rPr lang="en-US" dirty="0" smtClean="0"/>
              <a:t>Document </a:t>
            </a:r>
            <a:r>
              <a:rPr lang="en-US" dirty="0"/>
              <a:t>the types of actions to be taken in response to security alerts/advisories. </a:t>
            </a:r>
          </a:p>
          <a:p>
            <a:pPr>
              <a:buFont typeface="+mj-lt"/>
              <a:buAutoNum type="arabicPeriod"/>
            </a:pPr>
            <a:r>
              <a:rPr lang="en-US" dirty="0" smtClean="0"/>
              <a:t>Take </a:t>
            </a:r>
            <a:r>
              <a:rPr lang="en-US" dirty="0"/>
              <a:t>appropriate actions in response. </a:t>
            </a:r>
          </a:p>
          <a:p>
            <a:pPr>
              <a:buFont typeface="+mj-lt"/>
              <a:buAutoNum type="arabicPeriod"/>
            </a:pPr>
            <a:r>
              <a:rPr lang="en-US" dirty="0" smtClean="0"/>
              <a:t>Employ </a:t>
            </a:r>
            <a:r>
              <a:rPr lang="en-US" dirty="0"/>
              <a:t>automated mechanisms to make security alert and advisory </a:t>
            </a:r>
            <a:r>
              <a:rPr lang="en-US" dirty="0" smtClean="0"/>
              <a:t>information </a:t>
            </a:r>
            <a:r>
              <a:rPr lang="en-US" dirty="0"/>
              <a:t>available throughout the agency as appropriate. </a:t>
            </a:r>
          </a:p>
          <a:p>
            <a:pPr marL="0" indent="0">
              <a:buNone/>
            </a:pPr>
            <a:endParaRPr lang="en-US" dirty="0"/>
          </a:p>
          <a:p>
            <a:pPr marL="0" indent="0">
              <a:buNone/>
            </a:pPr>
            <a:endParaRPr lang="en-US" dirty="0"/>
          </a:p>
          <a:p>
            <a:pPr marL="0" indent="0">
              <a:buNone/>
            </a:pPr>
            <a:endParaRPr lang="en-US" dirty="0"/>
          </a:p>
          <a:p>
            <a:pPr>
              <a:buFont typeface="+mj-lt"/>
              <a:buAutoNum type="arabicPeriod"/>
            </a:pPr>
            <a:endParaRPr lang="en-US" dirty="0"/>
          </a:p>
          <a:p>
            <a:pPr>
              <a:buFont typeface="+mj-lt"/>
              <a:buAutoNum type="arabicPeriod"/>
            </a:pPr>
            <a:endParaRPr lang="en-US"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213552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047" y="1294511"/>
            <a:ext cx="8761413" cy="706964"/>
          </a:xfrm>
        </p:spPr>
        <p:txBody>
          <a:bodyPr/>
          <a:lstStyle/>
          <a:p>
            <a:pPr algn="ctr"/>
            <a:r>
              <a:rPr lang="en-US" sz="2800" dirty="0"/>
              <a:t>Protection from Viruses, Worms, Trojan Horses, and Other Malicious Code—Scanning, Updating Definitions. </a:t>
            </a:r>
            <a:r>
              <a:rPr lang="en-US" dirty="0"/>
              <a:t/>
            </a:r>
            <a:br>
              <a:rPr lang="en-US" dirty="0"/>
            </a:br>
            <a:endParaRPr lang="en-US" dirty="0"/>
          </a:p>
        </p:txBody>
      </p:sp>
      <p:sp>
        <p:nvSpPr>
          <p:cNvPr id="3" name="Content Placeholder 2"/>
          <p:cNvSpPr>
            <a:spLocks noGrp="1"/>
          </p:cNvSpPr>
          <p:nvPr>
            <p:ph idx="1"/>
          </p:nvPr>
        </p:nvSpPr>
        <p:spPr>
          <a:xfrm>
            <a:off x="1572047" y="2330783"/>
            <a:ext cx="8761412" cy="3893553"/>
          </a:xfrm>
        </p:spPr>
        <p:txBody>
          <a:bodyPr>
            <a:normAutofit/>
          </a:bodyPr>
          <a:lstStyle/>
          <a:p>
            <a:pPr marL="0" indent="0">
              <a:buNone/>
            </a:pPr>
            <a:r>
              <a:rPr lang="en-US" b="1" dirty="0"/>
              <a:t>5.10.4.6 Information Input Restrictions </a:t>
            </a:r>
          </a:p>
          <a:p>
            <a:pPr marL="0" indent="0">
              <a:buNone/>
            </a:pPr>
            <a:r>
              <a:rPr lang="en-US" dirty="0"/>
              <a:t>The agency shall restrict the information input to any connection to FBI CJIS services to authorized personnel only. </a:t>
            </a:r>
            <a:endParaRPr lang="en-US" dirty="0" smtClean="0"/>
          </a:p>
          <a:p>
            <a:pPr marL="0" indent="0">
              <a:buNone/>
            </a:pPr>
            <a:r>
              <a:rPr lang="en-US" dirty="0" smtClean="0"/>
              <a:t>Restrictions </a:t>
            </a:r>
            <a:r>
              <a:rPr lang="en-US" dirty="0"/>
              <a:t>on personnel authorized to input information to the information system may extend beyond the typical access controls employed by the system and include limitations based on specific operational/project responsibilities.</a:t>
            </a:r>
          </a:p>
          <a:p>
            <a:pPr marL="0" indent="0">
              <a:buNone/>
            </a:pPr>
            <a:endParaRPr lang="en-US" dirty="0"/>
          </a:p>
          <a:p>
            <a:pPr marL="0" indent="0">
              <a:buNone/>
            </a:pPr>
            <a:endParaRPr lang="en-US" dirty="0"/>
          </a:p>
          <a:p>
            <a:pPr marL="0" indent="0">
              <a:buNone/>
            </a:pPr>
            <a:endParaRPr lang="en-US" dirty="0"/>
          </a:p>
          <a:p>
            <a:pPr>
              <a:buFont typeface="+mj-lt"/>
              <a:buAutoNum type="arabicPeriod"/>
            </a:pPr>
            <a:endParaRPr lang="en-US" dirty="0"/>
          </a:p>
          <a:p>
            <a:pPr>
              <a:buFont typeface="+mj-lt"/>
              <a:buAutoNum type="arabicPeriod"/>
            </a:pPr>
            <a:endParaRPr lang="en-US"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762936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3500" y="1134089"/>
            <a:ext cx="8761413" cy="706964"/>
          </a:xfrm>
        </p:spPr>
        <p:txBody>
          <a:bodyPr/>
          <a:lstStyle/>
          <a:p>
            <a:pPr algn="ctr"/>
            <a:r>
              <a:rPr lang="en-US" sz="2800" dirty="0"/>
              <a:t>Data Backup and Storage - Centralized or Decentralized Approach.</a:t>
            </a:r>
            <a:r>
              <a:rPr lang="en-US" dirty="0"/>
              <a:t/>
            </a:r>
            <a:br>
              <a:rPr lang="en-US" dirty="0"/>
            </a:br>
            <a:endParaRPr lang="en-US" dirty="0"/>
          </a:p>
        </p:txBody>
      </p:sp>
      <p:sp>
        <p:nvSpPr>
          <p:cNvPr id="3" name="Content Placeholder 2"/>
          <p:cNvSpPr>
            <a:spLocks noGrp="1"/>
          </p:cNvSpPr>
          <p:nvPr>
            <p:ph idx="1"/>
          </p:nvPr>
        </p:nvSpPr>
        <p:spPr>
          <a:xfrm>
            <a:off x="481263" y="2427037"/>
            <a:ext cx="11213432" cy="3416300"/>
          </a:xfrm>
        </p:spPr>
        <p:txBody>
          <a:bodyPr>
            <a:normAutofit fontScale="85000" lnSpcReduction="10000"/>
          </a:bodyPr>
          <a:lstStyle/>
          <a:p>
            <a:pPr marL="0" indent="0">
              <a:buNone/>
            </a:pPr>
            <a:r>
              <a:rPr lang="en-US" b="1" dirty="0"/>
              <a:t>5.9.2 Controlled Area </a:t>
            </a:r>
          </a:p>
          <a:p>
            <a:pPr marL="0" indent="0">
              <a:buNone/>
            </a:pPr>
            <a:r>
              <a:rPr lang="en-US" dirty="0"/>
              <a:t>If an agency cannot meet all of the controls required for establishing a physically secure location, but has an operational need to access or store CJI, the agency shall designate an area, a room, or a storage container, as a “controlled area” for the purpose of day-to-day CJI access or storage. The agency shall, at a minimum: </a:t>
            </a:r>
            <a:endParaRPr lang="en-US" dirty="0" smtClean="0"/>
          </a:p>
          <a:p>
            <a:pPr marL="0" indent="0">
              <a:buNone/>
            </a:pPr>
            <a:endParaRPr lang="en-US" dirty="0"/>
          </a:p>
          <a:p>
            <a:pPr>
              <a:buFont typeface="+mj-lt"/>
              <a:buAutoNum type="arabicPeriod"/>
            </a:pPr>
            <a:r>
              <a:rPr lang="en-US" dirty="0" smtClean="0"/>
              <a:t>Limit </a:t>
            </a:r>
            <a:r>
              <a:rPr lang="en-US" dirty="0"/>
              <a:t>access to the controlled area during CJI processing times to only those </a:t>
            </a:r>
            <a:r>
              <a:rPr lang="en-US" dirty="0" smtClean="0"/>
              <a:t>personnel </a:t>
            </a:r>
            <a:r>
              <a:rPr lang="en-US" dirty="0"/>
              <a:t>authorized by the agency to access or view CJI. </a:t>
            </a:r>
          </a:p>
          <a:p>
            <a:pPr>
              <a:buFont typeface="+mj-lt"/>
              <a:buAutoNum type="arabicPeriod"/>
            </a:pPr>
            <a:r>
              <a:rPr lang="en-US" dirty="0" smtClean="0"/>
              <a:t>Lock </a:t>
            </a:r>
            <a:r>
              <a:rPr lang="en-US" dirty="0"/>
              <a:t>the area, room, or storage container when unattended. </a:t>
            </a:r>
          </a:p>
          <a:p>
            <a:pPr>
              <a:buFont typeface="+mj-lt"/>
              <a:buAutoNum type="arabicPeriod"/>
            </a:pPr>
            <a:r>
              <a:rPr lang="en-US" dirty="0" smtClean="0"/>
              <a:t>Position </a:t>
            </a:r>
            <a:r>
              <a:rPr lang="en-US" dirty="0"/>
              <a:t>information system devices and documents containing CJI in such </a:t>
            </a:r>
            <a:r>
              <a:rPr lang="en-US" dirty="0" smtClean="0"/>
              <a:t>a </a:t>
            </a:r>
            <a:r>
              <a:rPr lang="en-US" dirty="0"/>
              <a:t>way as to prevent unauthorized individuals from access and view. </a:t>
            </a:r>
          </a:p>
          <a:p>
            <a:pPr>
              <a:buFont typeface="+mj-lt"/>
              <a:buAutoNum type="arabicPeriod"/>
            </a:pPr>
            <a:r>
              <a:rPr lang="en-US" dirty="0" smtClean="0"/>
              <a:t>Follow </a:t>
            </a:r>
            <a:r>
              <a:rPr lang="en-US" dirty="0"/>
              <a:t>the encryption requirements found in section 5.10.1.2 for electronic </a:t>
            </a:r>
            <a:r>
              <a:rPr lang="en-US" dirty="0" smtClean="0"/>
              <a:t>storage </a:t>
            </a:r>
            <a:r>
              <a:rPr lang="en-US" dirty="0"/>
              <a:t>(i.e. data “at rest”) of CJI.</a:t>
            </a:r>
          </a:p>
          <a:p>
            <a:pPr>
              <a:buFont typeface="+mj-lt"/>
              <a:buAutoNum type="arabicPeriod"/>
            </a:pPr>
            <a:endParaRPr lang="en-US" dirty="0"/>
          </a:p>
          <a:p>
            <a:endParaRPr lang="en-US" dirty="0"/>
          </a:p>
        </p:txBody>
      </p:sp>
    </p:spTree>
    <p:extLst>
      <p:ext uri="{BB962C8B-B14F-4D97-AF65-F5344CB8AC3E}">
        <p14:creationId xmlns:p14="http://schemas.microsoft.com/office/powerpoint/2010/main" val="8531917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3500" y="1134089"/>
            <a:ext cx="8761413" cy="706964"/>
          </a:xfrm>
        </p:spPr>
        <p:txBody>
          <a:bodyPr/>
          <a:lstStyle/>
          <a:p>
            <a:pPr algn="ctr"/>
            <a:r>
              <a:rPr lang="en-US" sz="2800" dirty="0"/>
              <a:t>Data Backup and Storage - Centralized or Decentralized Approach.</a:t>
            </a:r>
            <a:r>
              <a:rPr lang="en-US" dirty="0"/>
              <a:t/>
            </a:r>
            <a:br>
              <a:rPr lang="en-US" dirty="0"/>
            </a:br>
            <a:endParaRPr lang="en-US" dirty="0"/>
          </a:p>
        </p:txBody>
      </p:sp>
      <p:sp>
        <p:nvSpPr>
          <p:cNvPr id="3" name="Content Placeholder 2"/>
          <p:cNvSpPr>
            <a:spLocks noGrp="1"/>
          </p:cNvSpPr>
          <p:nvPr>
            <p:ph idx="1"/>
          </p:nvPr>
        </p:nvSpPr>
        <p:spPr>
          <a:xfrm>
            <a:off x="481263" y="2427037"/>
            <a:ext cx="11213432" cy="3416300"/>
          </a:xfrm>
        </p:spPr>
        <p:txBody>
          <a:bodyPr>
            <a:normAutofit/>
          </a:bodyPr>
          <a:lstStyle/>
          <a:p>
            <a:pPr marL="0" indent="0">
              <a:buNone/>
            </a:pPr>
            <a:r>
              <a:rPr lang="en-US" dirty="0" smtClean="0"/>
              <a:t>Example:</a:t>
            </a:r>
          </a:p>
          <a:p>
            <a:pPr marL="0" indent="0">
              <a:buNone/>
            </a:pPr>
            <a:r>
              <a:rPr lang="en-US" dirty="0" smtClean="0"/>
              <a:t>A </a:t>
            </a:r>
            <a:r>
              <a:rPr lang="en-US" dirty="0"/>
              <a:t>local police department implemented a replacement CAD system that integrated to their state’s CSA and was authorized to process CJI. The police department contracted with an off-site media manager to store backups of their data in the contractor’s vaults, but the contractor was not authorized to process or store CJI. To ensure the confidentially of the police department’s data while outside its perimeter, they encrypted all data going to the contractor </a:t>
            </a:r>
            <a:r>
              <a:rPr lang="en-US" dirty="0" smtClean="0"/>
              <a:t>with an (FIPS 140-2 compliant) </a:t>
            </a:r>
            <a:r>
              <a:rPr lang="en-US" dirty="0"/>
              <a:t>Advanced Encryption Standard (AES)-</a:t>
            </a:r>
            <a:r>
              <a:rPr lang="en-US" dirty="0" smtClean="0"/>
              <a:t>256 bit.  The </a:t>
            </a:r>
            <a:r>
              <a:rPr lang="en-US" dirty="0"/>
              <a:t>police department rotated and reused media through the contractor’s vaults periodically, and when it required destruction, the police department incinerated the media to irreversibly destroy any data on it.</a:t>
            </a:r>
          </a:p>
          <a:p>
            <a:endParaRPr lang="en-US" dirty="0"/>
          </a:p>
        </p:txBody>
      </p:sp>
    </p:spTree>
    <p:extLst>
      <p:ext uri="{BB962C8B-B14F-4D97-AF65-F5344CB8AC3E}">
        <p14:creationId xmlns:p14="http://schemas.microsoft.com/office/powerpoint/2010/main" val="35665651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230342"/>
            <a:ext cx="9400752" cy="706964"/>
          </a:xfrm>
        </p:spPr>
        <p:txBody>
          <a:bodyPr/>
          <a:lstStyle/>
          <a:p>
            <a:pPr algn="ctr"/>
            <a:r>
              <a:rPr lang="en-US" sz="2800" dirty="0"/>
              <a:t>Timely Application of System </a:t>
            </a:r>
            <a:r>
              <a:rPr lang="en-US" sz="2800" dirty="0" smtClean="0"/>
              <a:t>Patches - Part </a:t>
            </a:r>
            <a:r>
              <a:rPr lang="en-US" sz="2800" dirty="0"/>
              <a:t>of Configuration Management. </a:t>
            </a:r>
            <a:r>
              <a:rPr lang="en-US" dirty="0"/>
              <a:t/>
            </a:r>
            <a:br>
              <a:rPr lang="en-US" dirty="0"/>
            </a:br>
            <a:endParaRPr lang="en-US" dirty="0"/>
          </a:p>
        </p:txBody>
      </p:sp>
      <p:sp>
        <p:nvSpPr>
          <p:cNvPr id="3" name="Content Placeholder 2"/>
          <p:cNvSpPr>
            <a:spLocks noGrp="1"/>
          </p:cNvSpPr>
          <p:nvPr>
            <p:ph idx="1"/>
          </p:nvPr>
        </p:nvSpPr>
        <p:spPr>
          <a:xfrm>
            <a:off x="1154955" y="2603499"/>
            <a:ext cx="9400752" cy="3957721"/>
          </a:xfrm>
        </p:spPr>
        <p:txBody>
          <a:bodyPr>
            <a:normAutofit fontScale="85000" lnSpcReduction="10000"/>
          </a:bodyPr>
          <a:lstStyle/>
          <a:p>
            <a:pPr marL="0" indent="0">
              <a:buNone/>
            </a:pPr>
            <a:r>
              <a:rPr lang="en-US" altLang="en-US" b="1" dirty="0">
                <a:latin typeface="Calibri" panose="020F0502020204030204" pitchFamily="34" charset="0"/>
              </a:rPr>
              <a:t>5.10.4.1 Patch Management </a:t>
            </a:r>
          </a:p>
          <a:p>
            <a:r>
              <a:rPr lang="en-US" altLang="en-US" dirty="0">
                <a:latin typeface="Calibri" panose="020F0502020204030204" pitchFamily="34" charset="0"/>
              </a:rPr>
              <a:t>The agency shall identify applications, services, and information systems containing software or components affected by recently announced software flaws and potential vulnerabilities resulting from those flaws. </a:t>
            </a:r>
          </a:p>
          <a:p>
            <a:r>
              <a:rPr lang="en-US" altLang="en-US" dirty="0">
                <a:latin typeface="Calibri" panose="020F0502020204030204" pitchFamily="34" charset="0"/>
              </a:rPr>
              <a:t>The agency (or the software developer/vendor in the case of software developed and maintained by a vendor/contractor) shall develop and implement a local policy that ensures prompt installation of newly released security relevant patches, service packs and hot fixes. Local policies should include such items as: </a:t>
            </a:r>
          </a:p>
          <a:p>
            <a:pPr marL="800100" lvl="1" indent="-342900">
              <a:buFont typeface="+mj-lt"/>
              <a:buAutoNum type="arabicPeriod"/>
            </a:pPr>
            <a:r>
              <a:rPr lang="en-US" dirty="0" smtClean="0"/>
              <a:t>Testing </a:t>
            </a:r>
            <a:r>
              <a:rPr lang="en-US" dirty="0"/>
              <a:t>of appropriate patches before installation. </a:t>
            </a:r>
          </a:p>
          <a:p>
            <a:pPr marL="800100" lvl="1" indent="-342900">
              <a:buFont typeface="+mj-lt"/>
              <a:buAutoNum type="arabicPeriod"/>
            </a:pPr>
            <a:r>
              <a:rPr lang="en-US" dirty="0" smtClean="0"/>
              <a:t>Rollback </a:t>
            </a:r>
            <a:r>
              <a:rPr lang="en-US" dirty="0"/>
              <a:t>capabilities when installing patches, updates, etc. </a:t>
            </a:r>
          </a:p>
          <a:p>
            <a:pPr marL="800100" lvl="1" indent="-342900">
              <a:buFont typeface="+mj-lt"/>
              <a:buAutoNum type="arabicPeriod"/>
            </a:pPr>
            <a:r>
              <a:rPr lang="en-US" dirty="0" smtClean="0"/>
              <a:t>Automatic </a:t>
            </a:r>
            <a:r>
              <a:rPr lang="en-US" dirty="0"/>
              <a:t>updates without individual user intervention. </a:t>
            </a:r>
          </a:p>
          <a:p>
            <a:pPr marL="800100" lvl="1" indent="-342900">
              <a:buFont typeface="+mj-lt"/>
              <a:buAutoNum type="arabicPeriod"/>
            </a:pPr>
            <a:r>
              <a:rPr lang="en-US" dirty="0" smtClean="0"/>
              <a:t>Centralized </a:t>
            </a:r>
            <a:r>
              <a:rPr lang="en-US" dirty="0"/>
              <a:t>patch management. </a:t>
            </a:r>
            <a:endParaRPr lang="en-US" dirty="0" smtClean="0"/>
          </a:p>
          <a:p>
            <a:pPr marL="800100" lvl="1" indent="-342900">
              <a:buFont typeface="+mj-lt"/>
              <a:buAutoNum type="arabicPeriod"/>
            </a:pPr>
            <a:endParaRPr lang="en-US" dirty="0"/>
          </a:p>
          <a:p>
            <a:pPr marL="57150" indent="0">
              <a:buNone/>
            </a:pPr>
            <a:r>
              <a:rPr lang="en-US" dirty="0"/>
              <a:t>Patch requirements discovered during security assessments, continuous monitoring or incident response activities shall also be addressed expeditiously. </a:t>
            </a:r>
          </a:p>
          <a:p>
            <a:pPr marL="57150" indent="0">
              <a:buNone/>
            </a:pPr>
            <a:endParaRPr lang="en-US" dirty="0"/>
          </a:p>
          <a:p>
            <a:pPr marL="800100" lvl="1" indent="-342900">
              <a:buFont typeface="+mj-lt"/>
              <a:buAutoNum type="arabicPeriod"/>
            </a:pPr>
            <a:endParaRPr lang="en-US" dirty="0"/>
          </a:p>
        </p:txBody>
      </p:sp>
      <p:sp>
        <p:nvSpPr>
          <p:cNvPr id="4" name="TextBox 3"/>
          <p:cNvSpPr txBox="1"/>
          <p:nvPr/>
        </p:nvSpPr>
        <p:spPr>
          <a:xfrm>
            <a:off x="1154955" y="6488668"/>
            <a:ext cx="6774675" cy="369332"/>
          </a:xfrm>
          <a:prstGeom prst="rect">
            <a:avLst/>
          </a:prstGeom>
          <a:noFill/>
        </p:spPr>
        <p:txBody>
          <a:bodyPr wrap="none" rtlCol="0">
            <a:spAutoFit/>
          </a:bodyPr>
          <a:lstStyle/>
          <a:p>
            <a:r>
              <a:rPr lang="en-US" altLang="en-US" b="1" dirty="0" smtClean="0">
                <a:latin typeface="Calibri" panose="020F0502020204030204" pitchFamily="34" charset="0"/>
              </a:rPr>
              <a:t>*SP </a:t>
            </a:r>
            <a:r>
              <a:rPr lang="en-US" altLang="en-US" b="1" dirty="0">
                <a:latin typeface="Calibri" panose="020F0502020204030204" pitchFamily="34" charset="0"/>
              </a:rPr>
              <a:t>800-40  Creating a Patch and Vulnerability Management Program</a:t>
            </a:r>
          </a:p>
        </p:txBody>
      </p:sp>
    </p:spTree>
    <p:extLst>
      <p:ext uri="{BB962C8B-B14F-4D97-AF65-F5344CB8AC3E}">
        <p14:creationId xmlns:p14="http://schemas.microsoft.com/office/powerpoint/2010/main" val="41749570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Access Control Measures</a:t>
            </a:r>
            <a:endParaRPr lang="en-US" dirty="0"/>
          </a:p>
        </p:txBody>
      </p:sp>
      <p:sp>
        <p:nvSpPr>
          <p:cNvPr id="3" name="Content Placeholder 2"/>
          <p:cNvSpPr>
            <a:spLocks noGrp="1"/>
          </p:cNvSpPr>
          <p:nvPr>
            <p:ph idx="1"/>
          </p:nvPr>
        </p:nvSpPr>
        <p:spPr>
          <a:xfrm>
            <a:off x="1154953" y="2619542"/>
            <a:ext cx="8761412" cy="3416300"/>
          </a:xfrm>
        </p:spPr>
        <p:txBody>
          <a:bodyPr>
            <a:normAutofit/>
          </a:bodyPr>
          <a:lstStyle/>
          <a:p>
            <a:pPr marL="0" indent="0" algn="ctr">
              <a:buNone/>
            </a:pPr>
            <a:r>
              <a:rPr lang="en-US" altLang="en-US" sz="2400" dirty="0">
                <a:latin typeface="Calibri" panose="020F0502020204030204" pitchFamily="34" charset="0"/>
              </a:rPr>
              <a:t>Access control provides the planning and implementation of mechanisms to restrict reading, writing, processing and transmission of CJIS information and the modification of information systems, applications, services and communication configurations allowing access to CJIS information. </a:t>
            </a:r>
          </a:p>
        </p:txBody>
      </p:sp>
    </p:spTree>
    <p:extLst>
      <p:ext uri="{BB962C8B-B14F-4D97-AF65-F5344CB8AC3E}">
        <p14:creationId xmlns:p14="http://schemas.microsoft.com/office/powerpoint/2010/main" val="21864268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a:t>
            </a:r>
            <a:endParaRPr lang="en-US" dirty="0"/>
          </a:p>
        </p:txBody>
      </p:sp>
      <p:sp>
        <p:nvSpPr>
          <p:cNvPr id="3" name="Content Placeholder 2"/>
          <p:cNvSpPr>
            <a:spLocks noGrp="1"/>
          </p:cNvSpPr>
          <p:nvPr>
            <p:ph idx="1"/>
          </p:nvPr>
        </p:nvSpPr>
        <p:spPr>
          <a:xfrm>
            <a:off x="465221" y="2314741"/>
            <a:ext cx="11197390" cy="4294605"/>
          </a:xfrm>
        </p:spPr>
        <p:txBody>
          <a:bodyPr>
            <a:normAutofit fontScale="92500"/>
          </a:bodyPr>
          <a:lstStyle/>
          <a:p>
            <a:pPr marL="0" indent="0">
              <a:buNone/>
            </a:pPr>
            <a:r>
              <a:rPr lang="en-US" altLang="en-US" sz="2400" b="1" dirty="0">
                <a:latin typeface="Calibri" panose="020F0502020204030204" pitchFamily="34" charset="0"/>
              </a:rPr>
              <a:t>5.5.1 Account Management </a:t>
            </a:r>
          </a:p>
          <a:p>
            <a:pPr marL="0" indent="0">
              <a:buNone/>
            </a:pPr>
            <a:r>
              <a:rPr lang="en-US" altLang="en-US" sz="2400" dirty="0">
                <a:latin typeface="Calibri" panose="020F0502020204030204" pitchFamily="34" charset="0"/>
              </a:rPr>
              <a:t>The agency shall manage information system accounts, including establishing, activating, modifying, reviewing, disabling, and removing accounts. The agency shall validate information system accounts at least annually and shall document the validation process. The validation and documentation of accounts can be delegated to local agencies. </a:t>
            </a:r>
          </a:p>
          <a:p>
            <a:pPr marL="0" indent="0">
              <a:buNone/>
            </a:pPr>
            <a:r>
              <a:rPr lang="en-US" altLang="en-US" sz="2400" dirty="0">
                <a:latin typeface="Calibri" panose="020F0502020204030204" pitchFamily="34" charset="0"/>
              </a:rPr>
              <a:t>Account management includes the identification of account types (i.e., individual, group, and system), establishment of conditions for group membership, and assignment of associated authorizations. The agency shall identify authorized users of the information system and specify access rights/privileges. The agency shall grant access to the information system based on: </a:t>
            </a:r>
            <a:endParaRPr lang="en-US" altLang="en-US" sz="2400" dirty="0" smtClean="0">
              <a:latin typeface="Calibri" panose="020F0502020204030204" pitchFamily="34" charset="0"/>
            </a:endParaRPr>
          </a:p>
          <a:p>
            <a:pPr>
              <a:buFont typeface="+mj-lt"/>
              <a:buAutoNum type="arabicPeriod"/>
            </a:pPr>
            <a:r>
              <a:rPr lang="en-US" altLang="en-US" dirty="0" smtClean="0">
                <a:latin typeface="Calibri" panose="020F0502020204030204" pitchFamily="34" charset="0"/>
              </a:rPr>
              <a:t>Valid </a:t>
            </a:r>
            <a:r>
              <a:rPr lang="en-US" altLang="en-US" dirty="0">
                <a:latin typeface="Calibri" panose="020F0502020204030204" pitchFamily="34" charset="0"/>
              </a:rPr>
              <a:t>need-to-know/need-to-share that is determined by assigned official duties. </a:t>
            </a:r>
            <a:endParaRPr lang="en-US" altLang="en-US" dirty="0" smtClean="0">
              <a:latin typeface="Calibri" panose="020F0502020204030204" pitchFamily="34" charset="0"/>
            </a:endParaRPr>
          </a:p>
          <a:p>
            <a:pPr>
              <a:buFont typeface="+mj-lt"/>
              <a:buAutoNum type="arabicPeriod"/>
            </a:pPr>
            <a:r>
              <a:rPr lang="en-US" altLang="en-US" dirty="0" smtClean="0">
                <a:latin typeface="Calibri" panose="020F0502020204030204" pitchFamily="34" charset="0"/>
              </a:rPr>
              <a:t> </a:t>
            </a:r>
            <a:r>
              <a:rPr lang="en-US" altLang="en-US" dirty="0">
                <a:latin typeface="Calibri" panose="020F0502020204030204" pitchFamily="34" charset="0"/>
              </a:rPr>
              <a:t>Satisfaction of all personnel security criteria. </a:t>
            </a: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9673071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a:bodyPr>
          <a:lstStyle/>
          <a:p>
            <a:pPr marL="0" indent="0">
              <a:buNone/>
            </a:pPr>
            <a:r>
              <a:rPr lang="en-US" altLang="en-US" sz="2400" b="1" dirty="0">
                <a:latin typeface="Calibri" panose="020F0502020204030204" pitchFamily="34" charset="0"/>
              </a:rPr>
              <a:t>5.5.1 Account Management </a:t>
            </a:r>
            <a:r>
              <a:rPr lang="en-US" altLang="en-US" sz="2400" b="1" dirty="0" smtClean="0">
                <a:latin typeface="Calibri" panose="020F0502020204030204" pitchFamily="34" charset="0"/>
              </a:rPr>
              <a:t>(continued)</a:t>
            </a:r>
          </a:p>
          <a:p>
            <a:pPr marL="0" indent="0">
              <a:buNone/>
            </a:pPr>
            <a:r>
              <a:rPr lang="en-US" altLang="en-US" sz="2200" dirty="0" smtClean="0">
                <a:latin typeface="Calibri" panose="020F0502020204030204" pitchFamily="34" charset="0"/>
              </a:rPr>
              <a:t>The </a:t>
            </a:r>
            <a:r>
              <a:rPr lang="en-US" altLang="en-US" sz="2200" dirty="0">
                <a:latin typeface="Calibri" panose="020F0502020204030204" pitchFamily="34" charset="0"/>
              </a:rPr>
              <a:t>agency responsible for account creation shall be notified when: </a:t>
            </a:r>
            <a:r>
              <a:rPr lang="en-US" altLang="en-US" sz="2200" dirty="0" smtClean="0">
                <a:latin typeface="Calibri" panose="020F0502020204030204" pitchFamily="34" charset="0"/>
              </a:rPr>
              <a:t> </a:t>
            </a:r>
          </a:p>
          <a:p>
            <a:pPr marL="457200" indent="-457200">
              <a:buFont typeface="+mj-lt"/>
              <a:buAutoNum type="arabicPeriod"/>
            </a:pPr>
            <a:r>
              <a:rPr lang="en-US" altLang="en-US" sz="2200" dirty="0" smtClean="0">
                <a:latin typeface="Calibri" panose="020F0502020204030204" pitchFamily="34" charset="0"/>
              </a:rPr>
              <a:t>A </a:t>
            </a:r>
            <a:r>
              <a:rPr lang="en-US" altLang="en-US" sz="2200" dirty="0">
                <a:latin typeface="Calibri" panose="020F0502020204030204" pitchFamily="34" charset="0"/>
              </a:rPr>
              <a:t>user’s information system usage or need-to-know or need-to-share changes. </a:t>
            </a:r>
            <a:endParaRPr lang="en-US" altLang="en-US" sz="2200" dirty="0" smtClean="0">
              <a:latin typeface="Calibri" panose="020F0502020204030204" pitchFamily="34" charset="0"/>
            </a:endParaRPr>
          </a:p>
          <a:p>
            <a:pPr marL="457200" indent="-457200">
              <a:buFont typeface="+mj-lt"/>
              <a:buAutoNum type="arabicPeriod"/>
            </a:pPr>
            <a:r>
              <a:rPr lang="en-US" altLang="en-US" sz="2200" dirty="0" smtClean="0">
                <a:latin typeface="Calibri" panose="020F0502020204030204" pitchFamily="34" charset="0"/>
              </a:rPr>
              <a:t>A </a:t>
            </a:r>
            <a:r>
              <a:rPr lang="en-US" altLang="en-US" sz="2200" dirty="0">
                <a:latin typeface="Calibri" panose="020F0502020204030204" pitchFamily="34" charset="0"/>
              </a:rPr>
              <a:t>user is terminated or transferred or associated accounts are removed, disabled, </a:t>
            </a:r>
            <a:r>
              <a:rPr lang="en-US" altLang="en-US" sz="2200" dirty="0" smtClean="0">
                <a:latin typeface="Calibri" panose="020F0502020204030204" pitchFamily="34" charset="0"/>
              </a:rPr>
              <a:t>or otherwise </a:t>
            </a:r>
            <a:r>
              <a:rPr lang="en-US" altLang="en-US" sz="2200" dirty="0">
                <a:latin typeface="Calibri" panose="020F0502020204030204" pitchFamily="34" charset="0"/>
              </a:rPr>
              <a:t>secured. </a:t>
            </a: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800152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fontScale="92500" lnSpcReduction="20000"/>
          </a:bodyPr>
          <a:lstStyle/>
          <a:p>
            <a:pPr marL="0" indent="0">
              <a:buNone/>
            </a:pPr>
            <a:r>
              <a:rPr lang="en-US" altLang="en-US" sz="2400" b="1" dirty="0">
                <a:latin typeface="Calibri" panose="020F0502020204030204" pitchFamily="34" charset="0"/>
              </a:rPr>
              <a:t>5.5.2 Access Enforcement </a:t>
            </a:r>
          </a:p>
          <a:p>
            <a:pPr marL="0" indent="0">
              <a:buNone/>
            </a:pPr>
            <a:r>
              <a:rPr lang="en-US" altLang="en-US" sz="2400" dirty="0">
                <a:latin typeface="Calibri" panose="020F0502020204030204" pitchFamily="34" charset="0"/>
              </a:rPr>
              <a:t>The information system shall enforce assigned authorizations for controlling access to the system and contained information. The information system controls shall restrict access to privileged functions (deployed in hardware, software, and firmware) and security-relevant information to explicitly authorized personnel. </a:t>
            </a:r>
          </a:p>
          <a:p>
            <a:pPr marL="0" indent="0">
              <a:buNone/>
            </a:pPr>
            <a:r>
              <a:rPr lang="en-US" altLang="en-US" sz="2400" dirty="0">
                <a:latin typeface="Calibri" panose="020F0502020204030204" pitchFamily="34" charset="0"/>
              </a:rPr>
              <a:t>Explicitly authorized personnel include, for example, security administrators, system and network administrators, and other privileged users with access to system control, monitoring, or administration functions (e.g., system administrators, information system security officers, maintainers, system programmers). </a:t>
            </a:r>
            <a:endParaRPr lang="en-US" altLang="en-US" sz="2400" dirty="0" smtClean="0">
              <a:latin typeface="Calibri" panose="020F0502020204030204" pitchFamily="34" charset="0"/>
            </a:endParaRPr>
          </a:p>
          <a:p>
            <a:pPr marL="0" indent="0">
              <a:buNone/>
            </a:pPr>
            <a:r>
              <a:rPr lang="en-US" altLang="en-US" sz="2400" dirty="0">
                <a:latin typeface="Calibri" panose="020F0502020204030204" pitchFamily="34" charset="0"/>
              </a:rPr>
              <a:t>Access control policies (e.g., identity-based policies, role-based policies, rule-based policies) and associated access enforcement mechanisms (e.g., access control lists, access control matrices, cryptography) shall be employed by agencies to control access between users (or processes acting on behalf of users) and objects (e.g., devices, files, records, processes, programs, domains) in the information system.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13891149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fontScale="92500" lnSpcReduction="20000"/>
          </a:bodyPr>
          <a:lstStyle/>
          <a:p>
            <a:pPr marL="0" indent="0">
              <a:buNone/>
            </a:pPr>
            <a:r>
              <a:rPr lang="en-US" altLang="en-US" sz="2400" b="1" dirty="0">
                <a:latin typeface="Calibri" panose="020F0502020204030204" pitchFamily="34" charset="0"/>
              </a:rPr>
              <a:t>5.5.2.1 Least Privilege </a:t>
            </a:r>
          </a:p>
          <a:p>
            <a:pPr marL="0" indent="0">
              <a:buNone/>
            </a:pPr>
            <a:r>
              <a:rPr lang="en-US" altLang="en-US" sz="2400" dirty="0">
                <a:latin typeface="Calibri" panose="020F0502020204030204" pitchFamily="34" charset="0"/>
              </a:rPr>
              <a:t>The agency shall approve individual access privileges and shall enforce physical and logical access restrictions associated with changes to the information system; and generate, retain, and review records reflecting all such changes. </a:t>
            </a:r>
          </a:p>
          <a:p>
            <a:pPr marL="0" indent="0">
              <a:buNone/>
            </a:pPr>
            <a:endParaRPr lang="en-US" altLang="en-US" sz="2400" dirty="0">
              <a:latin typeface="Calibri" panose="020F0502020204030204" pitchFamily="34" charset="0"/>
            </a:endParaRPr>
          </a:p>
          <a:p>
            <a:pPr marL="0" indent="0">
              <a:buNone/>
            </a:pPr>
            <a:r>
              <a:rPr lang="en-US" altLang="en-US" sz="2400" dirty="0">
                <a:latin typeface="Calibri" panose="020F0502020204030204" pitchFamily="34" charset="0"/>
              </a:rPr>
              <a:t>The agency shall enforce the most restrictive set of rights/privileges or access needed by users for the performance of specified tasks. The agency shall implement least privilege based on specific duties, operations, or information systems as necessary to mitigate risk to CJI. This limits access to CJI to only authorized personnel with the need and the right to know. </a:t>
            </a:r>
          </a:p>
          <a:p>
            <a:pPr marL="0" indent="0">
              <a:buNone/>
            </a:pPr>
            <a:endParaRPr lang="en-US" altLang="en-US" sz="2400" dirty="0">
              <a:latin typeface="Calibri" panose="020F0502020204030204" pitchFamily="34" charset="0"/>
            </a:endParaRPr>
          </a:p>
          <a:p>
            <a:pPr marL="0" indent="0">
              <a:buNone/>
            </a:pPr>
            <a:r>
              <a:rPr lang="en-US" altLang="en-US" sz="2400" dirty="0">
                <a:latin typeface="Calibri" panose="020F0502020204030204" pitchFamily="34" charset="0"/>
              </a:rPr>
              <a:t>Logs of access privilege changes shall be maintained for a minimum of one year or at least equal to the agency’s record retention policy – whichever is greater.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4604206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a:bodyPr>
          <a:lstStyle/>
          <a:p>
            <a:pPr marL="0" indent="0">
              <a:buNone/>
              <a:defRPr/>
            </a:pPr>
            <a:r>
              <a:rPr lang="en-US" sz="2400" b="1" dirty="0">
                <a:latin typeface="Calibri" pitchFamily="34" charset="0"/>
              </a:rPr>
              <a:t>5.5.2.2 System Access Control </a:t>
            </a:r>
          </a:p>
          <a:p>
            <a:pPr marL="0" indent="0">
              <a:buNone/>
              <a:defRPr/>
            </a:pPr>
            <a:r>
              <a:rPr lang="en-US" sz="2400" dirty="0">
                <a:latin typeface="Calibri" pitchFamily="34" charset="0"/>
              </a:rPr>
              <a:t>Access control mechanisms to enable access to CJI shall be restricted by object (e.g., data set, volumes, files, records) including the ability to read, write, or delete the objects. Access controls shall be in place and operational for all IT systems to: </a:t>
            </a:r>
          </a:p>
          <a:p>
            <a:pPr marL="457200" indent="-457200">
              <a:buFont typeface="+mj-lt"/>
              <a:buAutoNum type="arabicPeriod"/>
              <a:defRPr/>
            </a:pPr>
            <a:r>
              <a:rPr lang="en-US" sz="2400" dirty="0" smtClean="0">
                <a:latin typeface="Calibri" pitchFamily="34" charset="0"/>
              </a:rPr>
              <a:t>Prevent </a:t>
            </a:r>
            <a:r>
              <a:rPr lang="en-US" sz="2400" dirty="0">
                <a:latin typeface="Calibri" pitchFamily="34" charset="0"/>
              </a:rPr>
              <a:t>multiple concurrent active sessions for one user identification, for those </a:t>
            </a:r>
            <a:r>
              <a:rPr lang="en-US" sz="2400" dirty="0" smtClean="0">
                <a:latin typeface="Calibri" pitchFamily="34" charset="0"/>
              </a:rPr>
              <a:t>applications </a:t>
            </a:r>
            <a:r>
              <a:rPr lang="en-US" sz="2400" dirty="0">
                <a:latin typeface="Calibri" pitchFamily="34" charset="0"/>
              </a:rPr>
              <a:t>accessing CJI, unless the agency grants authority based upon operational </a:t>
            </a:r>
            <a:r>
              <a:rPr lang="en-US" sz="2400" dirty="0" smtClean="0">
                <a:latin typeface="Calibri" pitchFamily="34" charset="0"/>
              </a:rPr>
              <a:t>business </a:t>
            </a:r>
            <a:r>
              <a:rPr lang="en-US" sz="2400" dirty="0">
                <a:latin typeface="Calibri" pitchFamily="34" charset="0"/>
              </a:rPr>
              <a:t>needs. Agencies shall document the parameters of the operational business </a:t>
            </a:r>
            <a:r>
              <a:rPr lang="en-US" sz="2400" dirty="0" smtClean="0">
                <a:latin typeface="Calibri" pitchFamily="34" charset="0"/>
              </a:rPr>
              <a:t>needs </a:t>
            </a:r>
            <a:r>
              <a:rPr lang="en-US" sz="2400" dirty="0">
                <a:latin typeface="Calibri" pitchFamily="34" charset="0"/>
              </a:rPr>
              <a:t>for multiple concurrent active sessions. </a:t>
            </a:r>
          </a:p>
          <a:p>
            <a:pPr marL="457200" indent="-457200">
              <a:buFont typeface="+mj-lt"/>
              <a:buAutoNum type="arabicPeriod"/>
              <a:defRPr/>
            </a:pPr>
            <a:r>
              <a:rPr lang="en-US" sz="2400" dirty="0" smtClean="0">
                <a:latin typeface="Calibri" pitchFamily="34" charset="0"/>
              </a:rPr>
              <a:t>Ensure </a:t>
            </a:r>
            <a:r>
              <a:rPr lang="en-US" sz="2400" dirty="0">
                <a:latin typeface="Calibri" pitchFamily="34" charset="0"/>
              </a:rPr>
              <a:t>that only authorized personnel can add, change, or remove component devices, </a:t>
            </a:r>
            <a:r>
              <a:rPr lang="en-US" sz="2400" dirty="0" smtClean="0">
                <a:latin typeface="Calibri" pitchFamily="34" charset="0"/>
              </a:rPr>
              <a:t>dial-up </a:t>
            </a:r>
            <a:r>
              <a:rPr lang="en-US" sz="2400" dirty="0">
                <a:latin typeface="Calibri" pitchFamily="34" charset="0"/>
              </a:rPr>
              <a:t>connections, and remove or alter programs.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37959645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a:bodyPr>
          <a:lstStyle/>
          <a:p>
            <a:pPr marL="0" indent="0">
              <a:buNone/>
              <a:defRPr/>
            </a:pPr>
            <a:r>
              <a:rPr lang="en-US" sz="2400" b="1" dirty="0">
                <a:latin typeface="Calibri" pitchFamily="34" charset="0"/>
              </a:rPr>
              <a:t>5.5.2.3 Access Control Criteria </a:t>
            </a:r>
          </a:p>
          <a:p>
            <a:pPr marL="0" indent="0">
              <a:buNone/>
              <a:defRPr/>
            </a:pPr>
            <a:r>
              <a:rPr lang="en-US" sz="2400" dirty="0">
                <a:latin typeface="Calibri" pitchFamily="34" charset="0"/>
              </a:rPr>
              <a:t>Agencies shall control access to CJI based on one or more of the following: </a:t>
            </a:r>
          </a:p>
          <a:p>
            <a:pPr marL="457200" indent="-457200">
              <a:buFont typeface="+mj-lt"/>
              <a:buAutoNum type="arabicPeriod"/>
              <a:defRPr/>
            </a:pPr>
            <a:r>
              <a:rPr lang="en-US" sz="2400" dirty="0" smtClean="0">
                <a:latin typeface="Calibri" pitchFamily="34" charset="0"/>
              </a:rPr>
              <a:t>Job </a:t>
            </a:r>
            <a:r>
              <a:rPr lang="en-US" sz="2400" dirty="0">
                <a:latin typeface="Calibri" pitchFamily="34" charset="0"/>
              </a:rPr>
              <a:t>assignment or function (i.e., the role) of the user seeking access. </a:t>
            </a:r>
          </a:p>
          <a:p>
            <a:pPr marL="457200" indent="-457200">
              <a:buFont typeface="+mj-lt"/>
              <a:buAutoNum type="arabicPeriod"/>
              <a:defRPr/>
            </a:pPr>
            <a:r>
              <a:rPr lang="en-US" sz="2400" dirty="0" smtClean="0">
                <a:latin typeface="Calibri" pitchFamily="34" charset="0"/>
              </a:rPr>
              <a:t>Physical </a:t>
            </a:r>
            <a:r>
              <a:rPr lang="en-US" sz="2400" dirty="0">
                <a:latin typeface="Calibri" pitchFamily="34" charset="0"/>
              </a:rPr>
              <a:t>location. </a:t>
            </a:r>
          </a:p>
          <a:p>
            <a:pPr marL="457200" indent="-457200">
              <a:buFont typeface="+mj-lt"/>
              <a:buAutoNum type="arabicPeriod"/>
              <a:defRPr/>
            </a:pPr>
            <a:r>
              <a:rPr lang="en-US" sz="2400" dirty="0" smtClean="0">
                <a:latin typeface="Calibri" pitchFamily="34" charset="0"/>
              </a:rPr>
              <a:t>Logical </a:t>
            </a:r>
            <a:r>
              <a:rPr lang="en-US" sz="2400" dirty="0">
                <a:latin typeface="Calibri" pitchFamily="34" charset="0"/>
              </a:rPr>
              <a:t>location. </a:t>
            </a:r>
          </a:p>
          <a:p>
            <a:pPr marL="457200" indent="-457200">
              <a:buFont typeface="+mj-lt"/>
              <a:buAutoNum type="arabicPeriod"/>
              <a:defRPr/>
            </a:pPr>
            <a:r>
              <a:rPr lang="en-US" sz="2400" dirty="0" smtClean="0">
                <a:latin typeface="Calibri" pitchFamily="34" charset="0"/>
              </a:rPr>
              <a:t>Network </a:t>
            </a:r>
            <a:r>
              <a:rPr lang="en-US" sz="2400" dirty="0">
                <a:latin typeface="Calibri" pitchFamily="34" charset="0"/>
              </a:rPr>
              <a:t>addresses (e.g., users from sites within a given agency may be permitted greater </a:t>
            </a:r>
            <a:r>
              <a:rPr lang="en-US" sz="2400" dirty="0" smtClean="0">
                <a:latin typeface="Calibri" pitchFamily="34" charset="0"/>
              </a:rPr>
              <a:t>access </a:t>
            </a:r>
            <a:r>
              <a:rPr lang="en-US" sz="2400" dirty="0">
                <a:latin typeface="Calibri" pitchFamily="34" charset="0"/>
              </a:rPr>
              <a:t>than those from outside). </a:t>
            </a:r>
          </a:p>
          <a:p>
            <a:pPr marL="457200" indent="-457200">
              <a:buFont typeface="+mj-lt"/>
              <a:buAutoNum type="arabicPeriod"/>
              <a:defRPr/>
            </a:pPr>
            <a:r>
              <a:rPr lang="en-US" sz="2400" dirty="0" smtClean="0">
                <a:latin typeface="Calibri" pitchFamily="34" charset="0"/>
              </a:rPr>
              <a:t>Time-of-day </a:t>
            </a:r>
            <a:r>
              <a:rPr lang="en-US" sz="2400" dirty="0">
                <a:latin typeface="Calibri" pitchFamily="34" charset="0"/>
              </a:rPr>
              <a:t>and day-of-week/month restrictions.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3736157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a:bodyPr>
          <a:lstStyle/>
          <a:p>
            <a:pPr marL="0" indent="0">
              <a:buNone/>
              <a:defRPr/>
            </a:pPr>
            <a:r>
              <a:rPr lang="en-US" sz="2400" b="1" dirty="0">
                <a:latin typeface="Calibri" pitchFamily="34" charset="0"/>
              </a:rPr>
              <a:t>5.5.2.4 Access Control Mechanisms </a:t>
            </a:r>
          </a:p>
          <a:p>
            <a:pPr marL="0" indent="0">
              <a:buNone/>
              <a:defRPr/>
            </a:pPr>
            <a:r>
              <a:rPr lang="en-US" sz="2400" dirty="0">
                <a:latin typeface="Calibri" pitchFamily="34" charset="0"/>
              </a:rPr>
              <a:t>When setting up access controls, agencies shall use one or more of the following mechanisms: </a:t>
            </a:r>
          </a:p>
          <a:p>
            <a:pPr marL="0" indent="0">
              <a:buNone/>
              <a:defRPr/>
            </a:pPr>
            <a:r>
              <a:rPr lang="en-US" sz="2400" dirty="0" smtClean="0">
                <a:latin typeface="Calibri" pitchFamily="34" charset="0"/>
              </a:rPr>
              <a:t>1.   Access </a:t>
            </a:r>
            <a:r>
              <a:rPr lang="en-US" sz="2400" dirty="0">
                <a:latin typeface="Calibri" pitchFamily="34" charset="0"/>
              </a:rPr>
              <a:t>Control Lists (ACLs). ACLs are a register of users (including groups, machines, </a:t>
            </a:r>
            <a:r>
              <a:rPr lang="en-US" sz="2400" dirty="0" smtClean="0">
                <a:latin typeface="Calibri" pitchFamily="34" charset="0"/>
              </a:rPr>
              <a:t>	processes</a:t>
            </a:r>
            <a:r>
              <a:rPr lang="en-US" sz="2400" dirty="0">
                <a:latin typeface="Calibri" pitchFamily="34" charset="0"/>
              </a:rPr>
              <a:t>) who have been given permission to use a particular object (system </a:t>
            </a:r>
            <a:r>
              <a:rPr lang="en-US" sz="2400" dirty="0" smtClean="0">
                <a:latin typeface="Calibri" pitchFamily="34" charset="0"/>
              </a:rPr>
              <a:t>	resource</a:t>
            </a:r>
            <a:r>
              <a:rPr lang="en-US" sz="2400" dirty="0">
                <a:latin typeface="Calibri" pitchFamily="34" charset="0"/>
              </a:rPr>
              <a:t>) </a:t>
            </a:r>
            <a:r>
              <a:rPr lang="en-US" sz="2400" dirty="0" smtClean="0">
                <a:latin typeface="Calibri" pitchFamily="34" charset="0"/>
              </a:rPr>
              <a:t>and </a:t>
            </a:r>
            <a:r>
              <a:rPr lang="en-US" sz="2400" dirty="0">
                <a:latin typeface="Calibri" pitchFamily="34" charset="0"/>
              </a:rPr>
              <a:t>the types of access they have been permitted. </a:t>
            </a:r>
          </a:p>
          <a:p>
            <a:pPr marL="0" indent="0">
              <a:buNone/>
              <a:defRPr/>
            </a:pPr>
            <a:r>
              <a:rPr lang="en-US" sz="2400" dirty="0" smtClean="0">
                <a:latin typeface="Calibri" pitchFamily="34" charset="0"/>
              </a:rPr>
              <a:t>2.    Resource </a:t>
            </a:r>
            <a:r>
              <a:rPr lang="en-US" sz="2400" dirty="0">
                <a:latin typeface="Calibri" pitchFamily="34" charset="0"/>
              </a:rPr>
              <a:t>Restrictions. Access to specific functions is restricted by never allowing </a:t>
            </a:r>
            <a:r>
              <a:rPr lang="en-US" sz="2400" dirty="0" smtClean="0">
                <a:latin typeface="Calibri" pitchFamily="34" charset="0"/>
              </a:rPr>
              <a:t>	users to request </a:t>
            </a:r>
            <a:r>
              <a:rPr lang="en-US" sz="2400" dirty="0">
                <a:latin typeface="Calibri" pitchFamily="34" charset="0"/>
              </a:rPr>
              <a:t>information, functions, or other resources for which they do not </a:t>
            </a:r>
            <a:r>
              <a:rPr lang="en-US" sz="2400" dirty="0" smtClean="0">
                <a:latin typeface="Calibri" pitchFamily="34" charset="0"/>
              </a:rPr>
              <a:t>	have access</a:t>
            </a:r>
            <a:r>
              <a:rPr lang="en-US" sz="2400" dirty="0">
                <a:latin typeface="Calibri" pitchFamily="34" charset="0"/>
              </a:rPr>
              <a:t>. </a:t>
            </a:r>
            <a:r>
              <a:rPr lang="en-US" sz="2400" dirty="0" smtClean="0">
                <a:latin typeface="Calibri" pitchFamily="34" charset="0"/>
              </a:rPr>
              <a:t>Three </a:t>
            </a:r>
            <a:r>
              <a:rPr lang="en-US" sz="2400" dirty="0">
                <a:latin typeface="Calibri" pitchFamily="34" charset="0"/>
              </a:rPr>
              <a:t>major types of resource restrictions are: menus, database </a:t>
            </a:r>
            <a:r>
              <a:rPr lang="en-US" sz="2400" dirty="0" smtClean="0">
                <a:latin typeface="Calibri" pitchFamily="34" charset="0"/>
              </a:rPr>
              <a:t>	views</a:t>
            </a:r>
            <a:r>
              <a:rPr lang="en-US" sz="2400" dirty="0">
                <a:latin typeface="Calibri" pitchFamily="34" charset="0"/>
              </a:rPr>
              <a:t>, </a:t>
            </a:r>
            <a:r>
              <a:rPr lang="en-US" sz="2400" dirty="0" smtClean="0">
                <a:latin typeface="Calibri" pitchFamily="34" charset="0"/>
              </a:rPr>
              <a:t>	and network devices</a:t>
            </a:r>
            <a:r>
              <a:rPr lang="en-US" sz="2400" dirty="0">
                <a:latin typeface="Calibri" pitchFamily="34" charset="0"/>
              </a:rPr>
              <a:t>.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5113731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a:bodyPr>
          <a:lstStyle/>
          <a:p>
            <a:pPr marL="0" indent="0">
              <a:buNone/>
              <a:defRPr/>
            </a:pPr>
            <a:r>
              <a:rPr lang="en-US" sz="2400" b="1" dirty="0" smtClean="0">
                <a:latin typeface="Calibri" pitchFamily="34" charset="0"/>
              </a:rPr>
              <a:t>5.5.2.4 Access Control Mechanisms (continued)</a:t>
            </a:r>
          </a:p>
          <a:p>
            <a:pPr marL="0" indent="0">
              <a:buNone/>
              <a:defRPr/>
            </a:pPr>
            <a:r>
              <a:rPr lang="en-US" sz="2400" dirty="0" smtClean="0">
                <a:latin typeface="Calibri" pitchFamily="34" charset="0"/>
              </a:rPr>
              <a:t>3.   Encryption. Encrypted information can only be decrypted, and therefore read, by 	those possessing the appropriate cryptographic key. While encryption can provide 	strong access control, it is accompanied by the need for strong key management. If 	encryption of stored information is employed as an access enforcement mechanism, 	the cryptography used is Federal Information Processing Standards (FIPS) 140-2 (as  	amended) compliant (see section 5.10.1.2 for encryption requirements). </a:t>
            </a:r>
          </a:p>
          <a:p>
            <a:pPr marL="0" indent="0">
              <a:buNone/>
              <a:defRPr/>
            </a:pPr>
            <a:r>
              <a:rPr lang="en-US" sz="2400" dirty="0" smtClean="0">
                <a:latin typeface="Calibri" pitchFamily="34" charset="0"/>
              </a:rPr>
              <a:t>4.    Application Level. In addition to controlling access at the information system level, 	access enforcement mechanisms are employed at the application level to provide 	increased information security for the agency.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1318265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a:bodyPr>
          <a:lstStyle/>
          <a:p>
            <a:pPr marL="0" indent="0">
              <a:buNone/>
              <a:defRPr/>
            </a:pPr>
            <a:r>
              <a:rPr lang="en-US" sz="2400" b="1" dirty="0">
                <a:latin typeface="Calibri" pitchFamily="34" charset="0"/>
              </a:rPr>
              <a:t>5.5.3 Unsuccessful Login Attempts </a:t>
            </a:r>
          </a:p>
          <a:p>
            <a:pPr marL="0" indent="0">
              <a:buNone/>
              <a:defRPr/>
            </a:pPr>
            <a:r>
              <a:rPr lang="en-US" sz="2400" dirty="0">
                <a:latin typeface="Calibri" pitchFamily="34" charset="0"/>
              </a:rPr>
              <a:t>Where technically feasible, the system shall enforce a limit of no more than 5 consecutive invalid access attempts by a user (attempting to access CJI or systems with access to CJI). The system shall automatically lock the account/node for a 10 minute time period unless released by an administrator.</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2428565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fontScale="92500"/>
          </a:bodyPr>
          <a:lstStyle/>
          <a:p>
            <a:pPr marL="0" indent="0">
              <a:buNone/>
            </a:pPr>
            <a:r>
              <a:rPr lang="en-US" altLang="en-US" sz="2400" b="1" dirty="0">
                <a:latin typeface="Calibri" panose="020F0502020204030204" pitchFamily="34" charset="0"/>
              </a:rPr>
              <a:t>5.5.4 System Use Notification </a:t>
            </a:r>
          </a:p>
          <a:p>
            <a:pPr marL="0" indent="0">
              <a:buNone/>
            </a:pPr>
            <a:r>
              <a:rPr lang="en-US" altLang="en-US" sz="2400" dirty="0">
                <a:latin typeface="Calibri" panose="020F0502020204030204" pitchFamily="34" charset="0"/>
              </a:rPr>
              <a:t>The information system shall display an approved system use notification message, before granting access, informing potential users of various usages and monitoring rules. The system use notification message shall, at a minimum, provide the following information: </a:t>
            </a:r>
          </a:p>
          <a:p>
            <a:pPr marL="0" indent="0">
              <a:buNone/>
            </a:pPr>
            <a:endParaRPr lang="en-US" altLang="en-US" sz="2400" dirty="0">
              <a:latin typeface="Calibri" panose="020F0502020204030204" pitchFamily="34" charset="0"/>
            </a:endParaRPr>
          </a:p>
          <a:p>
            <a:pPr marL="457200" indent="-457200">
              <a:buFont typeface="+mj-lt"/>
              <a:buAutoNum type="arabicPeriod"/>
            </a:pPr>
            <a:r>
              <a:rPr lang="en-US" altLang="en-US" sz="2400" dirty="0" smtClean="0">
                <a:latin typeface="Calibri" panose="020F0502020204030204" pitchFamily="34" charset="0"/>
              </a:rPr>
              <a:t>The </a:t>
            </a:r>
            <a:r>
              <a:rPr lang="en-US" altLang="en-US" sz="2400" dirty="0">
                <a:latin typeface="Calibri" panose="020F0502020204030204" pitchFamily="34" charset="0"/>
              </a:rPr>
              <a:t>user is accessing a restricted information system. </a:t>
            </a:r>
          </a:p>
          <a:p>
            <a:pPr marL="457200" indent="-457200">
              <a:buFont typeface="+mj-lt"/>
              <a:buAutoNum type="arabicPeriod"/>
            </a:pPr>
            <a:r>
              <a:rPr lang="en-US" altLang="en-US" sz="2400" dirty="0" smtClean="0">
                <a:latin typeface="Calibri" panose="020F0502020204030204" pitchFamily="34" charset="0"/>
              </a:rPr>
              <a:t>System </a:t>
            </a:r>
            <a:r>
              <a:rPr lang="en-US" altLang="en-US" sz="2400" dirty="0">
                <a:latin typeface="Calibri" panose="020F0502020204030204" pitchFamily="34" charset="0"/>
              </a:rPr>
              <a:t>usage may be monitored, recorded, and subject to audit. </a:t>
            </a:r>
          </a:p>
          <a:p>
            <a:pPr marL="457200" indent="-457200">
              <a:buFont typeface="+mj-lt"/>
              <a:buAutoNum type="arabicPeriod"/>
            </a:pPr>
            <a:r>
              <a:rPr lang="en-US" altLang="en-US" sz="2400" dirty="0" smtClean="0">
                <a:latin typeface="Calibri" panose="020F0502020204030204" pitchFamily="34" charset="0"/>
              </a:rPr>
              <a:t>Unauthorized </a:t>
            </a:r>
            <a:r>
              <a:rPr lang="en-US" altLang="en-US" sz="2400" dirty="0">
                <a:latin typeface="Calibri" panose="020F0502020204030204" pitchFamily="34" charset="0"/>
              </a:rPr>
              <a:t>use of the system is prohibited and may be subject to criminal and/or civil penalties. </a:t>
            </a:r>
          </a:p>
          <a:p>
            <a:pPr marL="457200" indent="-457200">
              <a:buFont typeface="+mj-lt"/>
              <a:buAutoNum type="arabicPeriod"/>
            </a:pPr>
            <a:r>
              <a:rPr lang="en-US" altLang="en-US" sz="2400" dirty="0" smtClean="0">
                <a:latin typeface="Calibri" panose="020F0502020204030204" pitchFamily="34" charset="0"/>
              </a:rPr>
              <a:t>Use </a:t>
            </a:r>
            <a:r>
              <a:rPr lang="en-US" altLang="en-US" sz="2400" dirty="0">
                <a:latin typeface="Calibri" panose="020F0502020204030204" pitchFamily="34" charset="0"/>
              </a:rPr>
              <a:t>of the system indicates consent to monitoring and recording.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8500818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fontScale="85000" lnSpcReduction="10000"/>
          </a:bodyPr>
          <a:lstStyle/>
          <a:p>
            <a:pPr marL="0" indent="0">
              <a:buNone/>
            </a:pPr>
            <a:r>
              <a:rPr lang="en-US" altLang="en-US" sz="2400" b="1" dirty="0">
                <a:latin typeface="+mj-lt"/>
              </a:rPr>
              <a:t>5.5.4 System Use Notification </a:t>
            </a:r>
            <a:r>
              <a:rPr lang="en-US" altLang="en-US" sz="2400" b="1" dirty="0" smtClean="0">
                <a:latin typeface="+mj-lt"/>
              </a:rPr>
              <a:t>(continued)</a:t>
            </a:r>
            <a:endParaRPr lang="en-US" altLang="en-US" sz="2400" b="1" dirty="0">
              <a:latin typeface="+mj-lt"/>
            </a:endParaRPr>
          </a:p>
          <a:p>
            <a:pPr marL="0" indent="0">
              <a:buNone/>
            </a:pPr>
            <a:r>
              <a:rPr lang="en-US" altLang="en-US" sz="2400" dirty="0">
                <a:latin typeface="+mj-lt"/>
              </a:rPr>
              <a:t>The system use notification message shall provide appropriate privacy and security notices (based on associated privacy and security policies or summaries) and remain on the screen until the user acknowledges the notification and takes explicit actions to log on to the information system. </a:t>
            </a:r>
          </a:p>
          <a:p>
            <a:pPr marL="0" indent="0">
              <a:buNone/>
            </a:pPr>
            <a:r>
              <a:rPr lang="en-US" altLang="en-US" sz="2400" dirty="0" smtClean="0">
                <a:latin typeface="+mj-lt"/>
              </a:rPr>
              <a:t>Privacy </a:t>
            </a:r>
            <a:r>
              <a:rPr lang="en-US" altLang="en-US" sz="2400" dirty="0">
                <a:latin typeface="+mj-lt"/>
              </a:rPr>
              <a:t>and security policies shall be consistent with applicable laws, Executive Orders, directives, policies, regulations, standards, and guidance. System use notification messages can be implemented in the form of warning banners displayed when individuals log in to the information system. For publicly accessible systems: (</a:t>
            </a:r>
            <a:r>
              <a:rPr lang="en-US" altLang="en-US" sz="2400" dirty="0" err="1">
                <a:latin typeface="+mj-lt"/>
              </a:rPr>
              <a:t>i</a:t>
            </a:r>
            <a:r>
              <a:rPr lang="en-US" altLang="en-US" sz="2400" dirty="0">
                <a:latin typeface="+mj-lt"/>
              </a:rPr>
              <a:t>) the system use information is available and when appropriate, is displayed before granting access; (ii) any references to monitoring, recording, or auditing are in keeping with privacy accommodations for such systems that generally prohibit those activities; and (iii) the notice given to public users of the information system includes a description of the authorized uses of the system. </a:t>
            </a: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0454477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314741"/>
            <a:ext cx="11197390" cy="4294605"/>
          </a:xfrm>
        </p:spPr>
        <p:txBody>
          <a:bodyPr>
            <a:normAutofit/>
          </a:bodyPr>
          <a:lstStyle/>
          <a:p>
            <a:pPr marL="0" indent="0">
              <a:buNone/>
            </a:pPr>
            <a:r>
              <a:rPr lang="en-US" altLang="en-US" sz="2400" b="1" dirty="0">
                <a:latin typeface="Calibri" panose="020F0502020204030204" pitchFamily="34" charset="0"/>
              </a:rPr>
              <a:t>5.5.5 Session Lock </a:t>
            </a:r>
          </a:p>
          <a:p>
            <a:pPr marL="0" indent="0">
              <a:buNone/>
            </a:pPr>
            <a:r>
              <a:rPr lang="en-US" altLang="en-US" sz="2400" dirty="0">
                <a:latin typeface="Calibri" panose="020F0502020204030204" pitchFamily="34" charset="0"/>
              </a:rPr>
              <a:t>The information system shall prevent further access to the system by initiating a session lock after a maximum of 30 minutes of inactivity, and the session lock remains in effect until the user reestablishes access using appropriate identification and authentication procedures. Users shall directly initiate session lock mechanisms to prevent inadvertent viewing when a device is unattended. A session lock is not a substitute for logging out of the information system. In the interest of officer safety, devices that are: (1) part of a police vehicle; or (2) used to perform dispatch functions and located within a physically secure location, are exempt from this requirement. Note: an example of a session lock is a screen saver with password.</a:t>
            </a: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35323802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245895"/>
            <a:ext cx="11197390" cy="4363451"/>
          </a:xfrm>
        </p:spPr>
        <p:txBody>
          <a:bodyPr>
            <a:normAutofit/>
          </a:bodyPr>
          <a:lstStyle/>
          <a:p>
            <a:pPr marL="0" indent="0">
              <a:buNone/>
            </a:pPr>
            <a:r>
              <a:rPr lang="en-US" altLang="en-US" sz="2000" b="1" dirty="0">
                <a:latin typeface="Calibri" panose="020F0502020204030204" pitchFamily="34" charset="0"/>
              </a:rPr>
              <a:t>5.5.6 Remote Access </a:t>
            </a:r>
          </a:p>
          <a:p>
            <a:pPr marL="0" indent="0">
              <a:buNone/>
            </a:pPr>
            <a:r>
              <a:rPr lang="en-US" altLang="en-US" sz="2000" dirty="0">
                <a:latin typeface="Calibri" panose="020F0502020204030204" pitchFamily="34" charset="0"/>
              </a:rPr>
              <a:t>T</a:t>
            </a:r>
            <a:r>
              <a:rPr lang="en-US" altLang="en-US" sz="2000" dirty="0" smtClean="0">
                <a:latin typeface="Calibri" panose="020F0502020204030204" pitchFamily="34" charset="0"/>
              </a:rPr>
              <a:t>he </a:t>
            </a:r>
            <a:r>
              <a:rPr lang="en-US" altLang="en-US" sz="2000" dirty="0">
                <a:latin typeface="Calibri" panose="020F0502020204030204" pitchFamily="34" charset="0"/>
              </a:rPr>
              <a:t>agency shall authorize, monitor, and control all methods of remote access to the information system. Remote access is any temporary access to an agency’s information system by a user (or an information system) communicating temporarily through an external, non-agency-controlled network (e.g., the Internet). </a:t>
            </a:r>
          </a:p>
          <a:p>
            <a:pPr marL="0" indent="0">
              <a:buNone/>
            </a:pPr>
            <a:r>
              <a:rPr lang="en-US" altLang="en-US" sz="2000" dirty="0">
                <a:latin typeface="Calibri" panose="020F0502020204030204" pitchFamily="34" charset="0"/>
              </a:rPr>
              <a:t>The agency shall employ automated mechanisms to facilitate the monitoring and control of remote access methods. The agency shall control all remote accesses through managed access control points. The agency may permit remote access for privileged functions only for compelling operational needs but shall document the rationale for such access in the security plan for the information system.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
        <p:nvSpPr>
          <p:cNvPr id="4" name="TextBox 3"/>
          <p:cNvSpPr txBox="1"/>
          <p:nvPr/>
        </p:nvSpPr>
        <p:spPr>
          <a:xfrm>
            <a:off x="465221" y="5934670"/>
            <a:ext cx="8486169" cy="923330"/>
          </a:xfrm>
          <a:prstGeom prst="rect">
            <a:avLst/>
          </a:prstGeom>
          <a:noFill/>
        </p:spPr>
        <p:txBody>
          <a:bodyPr wrap="none" rtlCol="0">
            <a:spAutoFit/>
          </a:bodyPr>
          <a:lstStyle/>
          <a:p>
            <a:r>
              <a:rPr lang="en-US" altLang="en-US" b="1" dirty="0" smtClean="0">
                <a:latin typeface="Calibri" panose="020F0502020204030204" pitchFamily="34" charset="0"/>
              </a:rPr>
              <a:t>*SP </a:t>
            </a:r>
            <a:r>
              <a:rPr lang="en-US" altLang="en-US" b="1" dirty="0">
                <a:latin typeface="Calibri" panose="020F0502020204030204" pitchFamily="34" charset="0"/>
              </a:rPr>
              <a:t>800-12  Guide to General Server Security</a:t>
            </a:r>
          </a:p>
          <a:p>
            <a:r>
              <a:rPr lang="en-US" altLang="en-US" b="1" dirty="0" smtClean="0">
                <a:latin typeface="Calibri" panose="020F0502020204030204" pitchFamily="34" charset="0"/>
              </a:rPr>
              <a:t>*SP </a:t>
            </a:r>
            <a:r>
              <a:rPr lang="en-US" altLang="en-US" b="1" dirty="0">
                <a:latin typeface="Calibri" panose="020F0502020204030204" pitchFamily="34" charset="0"/>
              </a:rPr>
              <a:t>800-11  User's Guide to Securing External Devices for Telework and  Remote Access</a:t>
            </a:r>
          </a:p>
          <a:p>
            <a:endParaRPr lang="en-US" dirty="0"/>
          </a:p>
        </p:txBody>
      </p:sp>
    </p:spTree>
    <p:extLst>
      <p:ext uri="{BB962C8B-B14F-4D97-AF65-F5344CB8AC3E}">
        <p14:creationId xmlns:p14="http://schemas.microsoft.com/office/powerpoint/2010/main" val="19566424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245895"/>
            <a:ext cx="11197390" cy="4363451"/>
          </a:xfrm>
        </p:spPr>
        <p:txBody>
          <a:bodyPr>
            <a:normAutofit/>
          </a:bodyPr>
          <a:lstStyle/>
          <a:p>
            <a:pPr marL="0" indent="0">
              <a:buNone/>
            </a:pPr>
            <a:r>
              <a:rPr lang="en-US" altLang="en-US" sz="2000" b="1" dirty="0">
                <a:latin typeface="Calibri" panose="020F0502020204030204" pitchFamily="34" charset="0"/>
              </a:rPr>
              <a:t>5.5.6.1 Personally Owned Information Systems </a:t>
            </a:r>
          </a:p>
          <a:p>
            <a:pPr marL="0" indent="0">
              <a:buNone/>
            </a:pPr>
            <a:r>
              <a:rPr lang="en-US" altLang="en-US" sz="2000" dirty="0">
                <a:latin typeface="Calibri" panose="020F0502020204030204" pitchFamily="34" charset="0"/>
              </a:rPr>
              <a:t>A personally owned information system shall not be authorized to access, process, store or transmit CJI unless the agency has established and documented the specific terms and conditions for personally owned information system usage. </a:t>
            </a:r>
          </a:p>
          <a:p>
            <a:pPr marL="0" indent="0">
              <a:buNone/>
            </a:pPr>
            <a:r>
              <a:rPr lang="en-US" altLang="en-US" sz="2000" dirty="0">
                <a:latin typeface="Calibri" panose="020F0502020204030204" pitchFamily="34" charset="0"/>
              </a:rPr>
              <a:t>This control does not apply to the use of personally owned information systems to access agency’s information systems and information that are intended for public access (e.g., an agency’s public website that contains purely public information).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8342879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245895"/>
            <a:ext cx="11197390" cy="4363451"/>
          </a:xfrm>
        </p:spPr>
        <p:txBody>
          <a:bodyPr>
            <a:normAutofit/>
          </a:bodyPr>
          <a:lstStyle/>
          <a:p>
            <a:pPr marL="0" indent="0">
              <a:buNone/>
            </a:pPr>
            <a:r>
              <a:rPr lang="en-US" altLang="en-US" sz="2000" b="1" dirty="0">
                <a:latin typeface="Calibri" panose="020F0502020204030204" pitchFamily="34" charset="0"/>
              </a:rPr>
              <a:t>5.5.6.2 Publicly Accessible Computers </a:t>
            </a:r>
          </a:p>
          <a:p>
            <a:pPr marL="0" indent="0">
              <a:buNone/>
            </a:pPr>
            <a:r>
              <a:rPr lang="en-US" altLang="en-US" sz="2000" dirty="0">
                <a:latin typeface="Calibri" panose="020F0502020204030204" pitchFamily="34" charset="0"/>
              </a:rPr>
              <a:t>Utilizing publicly accessible computers to access, process, store or transmit CJI is prohibited. Publicly accessible computers include but are not limited to: hotel business center computers, convention center computers, public library computers, public kiosk computers, etc. </a:t>
            </a:r>
            <a:endParaRPr lang="en-US" altLang="en-US" sz="2000" dirty="0" smtClean="0">
              <a:latin typeface="Calibri" panose="020F0502020204030204" pitchFamily="34" charset="0"/>
            </a:endParaRPr>
          </a:p>
          <a:p>
            <a:pPr marL="0" indent="0">
              <a:buNone/>
            </a:pPr>
            <a:endParaRPr lang="en-US" altLang="en-US" sz="2000" dirty="0">
              <a:latin typeface="Calibri" panose="020F0502020204030204" pitchFamily="34" charset="0"/>
            </a:endParaRPr>
          </a:p>
          <a:p>
            <a:pPr marL="0" indent="0">
              <a:buNone/>
              <a:defRPr/>
            </a:pPr>
            <a:r>
              <a:rPr lang="en-US" sz="2000" b="1" dirty="0">
                <a:latin typeface="Calibri" pitchFamily="34" charset="0"/>
              </a:rPr>
              <a:t>5.13. Mobile Devices</a:t>
            </a:r>
          </a:p>
          <a:p>
            <a:pPr marL="0" indent="0">
              <a:buNone/>
              <a:defRPr/>
            </a:pPr>
            <a:r>
              <a:rPr lang="en-US" sz="2000" dirty="0">
                <a:latin typeface="Calibri" pitchFamily="34" charset="0"/>
              </a:rPr>
              <a:t>The agency shall: (</a:t>
            </a:r>
            <a:r>
              <a:rPr lang="en-US" sz="2000" dirty="0" err="1">
                <a:latin typeface="Calibri" pitchFamily="34" charset="0"/>
              </a:rPr>
              <a:t>i</a:t>
            </a:r>
            <a:r>
              <a:rPr lang="en-US" sz="2000" dirty="0">
                <a:latin typeface="Calibri" pitchFamily="34" charset="0"/>
              </a:rPr>
              <a:t>) establish usage restrictions and implementation guidance for wireless technologies; and (ii) authorize, monitor, control wireless access to the information system. Wireless technologies, in the simplest sense, enable one or more devices to communicate without physical connections—without requiring network or peripheral cabling. </a:t>
            </a:r>
          </a:p>
          <a:p>
            <a:pPr marL="0" indent="0">
              <a:buNone/>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4053728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245895"/>
            <a:ext cx="11197390" cy="4363451"/>
          </a:xfrm>
        </p:spPr>
        <p:txBody>
          <a:bodyPr>
            <a:normAutofit fontScale="62500" lnSpcReduction="20000"/>
          </a:bodyPr>
          <a:lstStyle/>
          <a:p>
            <a:pPr marL="0" indent="0">
              <a:buNone/>
              <a:defRPr/>
            </a:pPr>
            <a:r>
              <a:rPr lang="en-US" sz="2900" b="1" dirty="0">
                <a:latin typeface="Calibri" pitchFamily="34" charset="0"/>
              </a:rPr>
              <a:t>5.13.1 Wireless Communications Technologies</a:t>
            </a:r>
          </a:p>
          <a:p>
            <a:pPr marL="0" indent="0">
              <a:buNone/>
              <a:defRPr/>
            </a:pPr>
            <a:r>
              <a:rPr lang="en-US" sz="2900" dirty="0">
                <a:latin typeface="Calibri" pitchFamily="34" charset="0"/>
              </a:rPr>
              <a:t>Examples of wireless technologies include, but are not limited to: 802.11x, cellular networks, Bluetooth, satellite and microwave. Wireless technologies require at least the minimum security applied to wired technology and, based upon the specific technology, may require some additional security controls as described below. </a:t>
            </a:r>
          </a:p>
          <a:p>
            <a:pPr marL="0" indent="0">
              <a:buNone/>
            </a:pPr>
            <a:endParaRPr lang="en-US" altLang="en-US" sz="2600" dirty="0">
              <a:latin typeface="Calibri" panose="020F0502020204030204" pitchFamily="34" charset="0"/>
            </a:endParaRPr>
          </a:p>
          <a:p>
            <a:pPr marL="0" indent="0">
              <a:buNone/>
            </a:pPr>
            <a:r>
              <a:rPr lang="en-US" altLang="en-US" sz="2900" b="1" dirty="0">
                <a:latin typeface="Calibri" panose="020F0502020204030204" pitchFamily="34" charset="0"/>
              </a:rPr>
              <a:t>5.13.1.1 All 802.11x Wireless Protocols </a:t>
            </a:r>
          </a:p>
          <a:p>
            <a:pPr marL="0" indent="0">
              <a:buNone/>
            </a:pPr>
            <a:r>
              <a:rPr lang="en-US" altLang="en-US" sz="2900" dirty="0">
                <a:latin typeface="Calibri" panose="020F0502020204030204" pitchFamily="34" charset="0"/>
              </a:rPr>
              <a:t>Agencies shall: </a:t>
            </a:r>
            <a:endParaRPr lang="en-US" altLang="en-US" sz="2900" dirty="0" smtClean="0">
              <a:latin typeface="Calibri" panose="020F0502020204030204" pitchFamily="34" charset="0"/>
            </a:endParaRPr>
          </a:p>
          <a:p>
            <a:pPr marL="0" indent="0">
              <a:buNone/>
            </a:pPr>
            <a:endParaRPr lang="en-US" altLang="en-US" sz="2600" dirty="0">
              <a:latin typeface="Calibri" panose="020F0502020204030204" pitchFamily="34" charset="0"/>
            </a:endParaRPr>
          </a:p>
          <a:p>
            <a:pPr marL="0" indent="0">
              <a:buNone/>
            </a:pPr>
            <a:r>
              <a:rPr lang="en-US" altLang="en-US" sz="2900" dirty="0">
                <a:latin typeface="Calibri" panose="020F0502020204030204" pitchFamily="34" charset="0"/>
              </a:rPr>
              <a:t>1. Perform validation testing to ensure rogue APs (Access Points) do not exist in the 802.11 </a:t>
            </a:r>
            <a:r>
              <a:rPr lang="en-US" altLang="en-US" sz="2900" dirty="0" smtClean="0">
                <a:latin typeface="Calibri" panose="020F0502020204030204" pitchFamily="34" charset="0"/>
              </a:rPr>
              <a:t>Wireless </a:t>
            </a:r>
            <a:r>
              <a:rPr lang="en-US" altLang="en-US" sz="2900" dirty="0">
                <a:latin typeface="Calibri" panose="020F0502020204030204" pitchFamily="34" charset="0"/>
              </a:rPr>
              <a:t>Local Area Network (WLAN) and to fully understand the wireless </a:t>
            </a:r>
            <a:r>
              <a:rPr lang="en-US" altLang="en-US" sz="2900" dirty="0" smtClean="0">
                <a:latin typeface="Calibri" panose="020F0502020204030204" pitchFamily="34" charset="0"/>
              </a:rPr>
              <a:t>network security </a:t>
            </a:r>
            <a:r>
              <a:rPr lang="en-US" altLang="en-US" sz="2900" dirty="0">
                <a:latin typeface="Calibri" panose="020F0502020204030204" pitchFamily="34" charset="0"/>
              </a:rPr>
              <a:t>posture. </a:t>
            </a:r>
          </a:p>
          <a:p>
            <a:pPr marL="0" indent="0">
              <a:buNone/>
            </a:pPr>
            <a:r>
              <a:rPr lang="en-US" altLang="en-US" sz="2900" dirty="0">
                <a:latin typeface="Calibri" panose="020F0502020204030204" pitchFamily="34" charset="0"/>
              </a:rPr>
              <a:t>2. Maintain a complete inventory of all Access Points (APs) and 802.11 wireless devices.</a:t>
            </a:r>
          </a:p>
          <a:p>
            <a:pPr marL="0" indent="0">
              <a:buNone/>
            </a:pPr>
            <a:r>
              <a:rPr lang="en-US" altLang="en-US" sz="2900" dirty="0">
                <a:latin typeface="Calibri" panose="020F0502020204030204" pitchFamily="34" charset="0"/>
              </a:rPr>
              <a:t>3. Place APs in secured areas to prevent unauthorized physical access and user </a:t>
            </a:r>
            <a:r>
              <a:rPr lang="en-US" altLang="en-US" sz="2900" dirty="0" smtClean="0">
                <a:latin typeface="Calibri" panose="020F0502020204030204" pitchFamily="34" charset="0"/>
              </a:rPr>
              <a:t>manipulation</a:t>
            </a:r>
            <a:r>
              <a:rPr lang="en-US" altLang="en-US" sz="2900" dirty="0">
                <a:latin typeface="Calibri" panose="020F0502020204030204" pitchFamily="34" charset="0"/>
              </a:rPr>
              <a:t>. </a:t>
            </a:r>
          </a:p>
          <a:p>
            <a:pPr marL="0" indent="0">
              <a:buNone/>
            </a:pPr>
            <a:r>
              <a:rPr lang="en-US" altLang="en-US" sz="2900" dirty="0">
                <a:latin typeface="Calibri" panose="020F0502020204030204" pitchFamily="34" charset="0"/>
              </a:rPr>
              <a:t>4. Test AP range boundaries to determine the precise extent of the wireless coverage and </a:t>
            </a:r>
            <a:r>
              <a:rPr lang="en-US" altLang="en-US" sz="2900" dirty="0" smtClean="0">
                <a:latin typeface="Calibri" panose="020F0502020204030204" pitchFamily="34" charset="0"/>
              </a:rPr>
              <a:t>design </a:t>
            </a:r>
            <a:r>
              <a:rPr lang="en-US" altLang="en-US" sz="2900" dirty="0">
                <a:latin typeface="Calibri" panose="020F0502020204030204" pitchFamily="34" charset="0"/>
              </a:rPr>
              <a:t>the AP wireless coverage to limit the coverage area to only what is needed for </a:t>
            </a:r>
            <a:r>
              <a:rPr lang="en-US" altLang="en-US" sz="2900" dirty="0" smtClean="0">
                <a:latin typeface="Calibri" panose="020F0502020204030204" pitchFamily="34" charset="0"/>
              </a:rPr>
              <a:t>operational </a:t>
            </a:r>
            <a:r>
              <a:rPr lang="en-US" altLang="en-US" sz="2900" dirty="0">
                <a:latin typeface="Calibri" panose="020F0502020204030204" pitchFamily="34" charset="0"/>
              </a:rPr>
              <a:t>purposes. </a:t>
            </a: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39599236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245895"/>
            <a:ext cx="11197390" cy="4612105"/>
          </a:xfrm>
        </p:spPr>
        <p:txBody>
          <a:bodyPr>
            <a:normAutofit fontScale="85000" lnSpcReduction="20000"/>
          </a:bodyPr>
          <a:lstStyle/>
          <a:p>
            <a:pPr marL="0" indent="0">
              <a:buNone/>
            </a:pPr>
            <a:r>
              <a:rPr lang="en-US" altLang="en-US" sz="2400" b="1" dirty="0" smtClean="0">
                <a:latin typeface="Calibri" panose="020F0502020204030204" pitchFamily="34" charset="0"/>
              </a:rPr>
              <a:t>5.13.1.1 </a:t>
            </a:r>
            <a:r>
              <a:rPr lang="en-US" altLang="en-US" sz="2400" b="1" dirty="0">
                <a:latin typeface="Calibri" panose="020F0502020204030204" pitchFamily="34" charset="0"/>
              </a:rPr>
              <a:t>All 802.11x Wireless Protocols </a:t>
            </a:r>
            <a:r>
              <a:rPr lang="en-US" altLang="en-US" sz="2400" b="1" dirty="0" smtClean="0">
                <a:latin typeface="Calibri" panose="020F0502020204030204" pitchFamily="34" charset="0"/>
              </a:rPr>
              <a:t>(Continued)</a:t>
            </a:r>
            <a:endParaRPr lang="en-US" altLang="en-US" sz="2400" b="1" dirty="0">
              <a:latin typeface="Calibri" panose="020F0502020204030204" pitchFamily="34" charset="0"/>
            </a:endParaRPr>
          </a:p>
          <a:p>
            <a:pPr marL="0" indent="0">
              <a:buNone/>
            </a:pPr>
            <a:r>
              <a:rPr lang="en-US" altLang="en-US" sz="2400" dirty="0">
                <a:latin typeface="Calibri" panose="020F0502020204030204" pitchFamily="34" charset="0"/>
              </a:rPr>
              <a:t>Agencies shall: </a:t>
            </a:r>
            <a:endParaRPr lang="en-US" altLang="en-US" sz="2400" dirty="0" smtClean="0">
              <a:latin typeface="Calibri" panose="020F0502020204030204" pitchFamily="34" charset="0"/>
            </a:endParaRPr>
          </a:p>
          <a:p>
            <a:pPr marL="0" indent="0">
              <a:buNone/>
            </a:pPr>
            <a:endParaRPr lang="en-US" altLang="en-US" sz="2400" dirty="0">
              <a:latin typeface="Calibri" panose="020F0502020204030204" pitchFamily="34" charset="0"/>
            </a:endParaRPr>
          </a:p>
          <a:p>
            <a:pPr marL="0" indent="0">
              <a:buNone/>
            </a:pPr>
            <a:r>
              <a:rPr lang="en-US" altLang="en-US" sz="2400" dirty="0">
                <a:latin typeface="Calibri" panose="020F0502020204030204" pitchFamily="34" charset="0"/>
              </a:rPr>
              <a:t>5. Enable user authentication and encryption mechanisms for the management interface </a:t>
            </a:r>
            <a:r>
              <a:rPr lang="en-US" altLang="en-US" sz="2400" dirty="0" smtClean="0">
                <a:latin typeface="Calibri" panose="020F0502020204030204" pitchFamily="34" charset="0"/>
              </a:rPr>
              <a:t>of </a:t>
            </a:r>
            <a:r>
              <a:rPr lang="en-US" altLang="en-US" sz="2400" dirty="0">
                <a:latin typeface="Calibri" panose="020F0502020204030204" pitchFamily="34" charset="0"/>
              </a:rPr>
              <a:t>the AP. </a:t>
            </a:r>
          </a:p>
          <a:p>
            <a:pPr marL="0" indent="0">
              <a:buNone/>
            </a:pPr>
            <a:r>
              <a:rPr lang="en-US" altLang="en-US" sz="2400" dirty="0">
                <a:latin typeface="Calibri" panose="020F0502020204030204" pitchFamily="34" charset="0"/>
              </a:rPr>
              <a:t>6. Ensure that all APs have strong administrative passwords and ensure that all passwords </a:t>
            </a:r>
            <a:r>
              <a:rPr lang="en-US" altLang="en-US" sz="2400" dirty="0" smtClean="0">
                <a:latin typeface="Calibri" panose="020F0502020204030204" pitchFamily="34" charset="0"/>
              </a:rPr>
              <a:t>are </a:t>
            </a:r>
            <a:r>
              <a:rPr lang="en-US" altLang="en-US" sz="2400" dirty="0">
                <a:latin typeface="Calibri" panose="020F0502020204030204" pitchFamily="34" charset="0"/>
              </a:rPr>
              <a:t>changed in accordance with section 5.6.2.1. </a:t>
            </a:r>
          </a:p>
          <a:p>
            <a:pPr marL="0" indent="0">
              <a:buNone/>
            </a:pPr>
            <a:r>
              <a:rPr lang="en-US" altLang="en-US" sz="2400" dirty="0">
                <a:latin typeface="Calibri" panose="020F0502020204030204" pitchFamily="34" charset="0"/>
              </a:rPr>
              <a:t>7. Ensure the reset function on APs is used only when needed and is only invoked by </a:t>
            </a:r>
            <a:r>
              <a:rPr lang="en-US" altLang="en-US" sz="2400" dirty="0" smtClean="0">
                <a:latin typeface="Calibri" panose="020F0502020204030204" pitchFamily="34" charset="0"/>
              </a:rPr>
              <a:t>authorized </a:t>
            </a:r>
            <a:r>
              <a:rPr lang="en-US" altLang="en-US" sz="2400" dirty="0">
                <a:latin typeface="Calibri" panose="020F0502020204030204" pitchFamily="34" charset="0"/>
              </a:rPr>
              <a:t>personnel. Restore the APs to the latest security settings, when the reset </a:t>
            </a:r>
            <a:r>
              <a:rPr lang="en-US" altLang="en-US" sz="2400" dirty="0" smtClean="0">
                <a:latin typeface="Calibri" panose="020F0502020204030204" pitchFamily="34" charset="0"/>
              </a:rPr>
              <a:t>functions </a:t>
            </a:r>
            <a:r>
              <a:rPr lang="en-US" altLang="en-US" sz="2400" dirty="0">
                <a:latin typeface="Calibri" panose="020F0502020204030204" pitchFamily="34" charset="0"/>
              </a:rPr>
              <a:t>are used, to ensure the factory default settings are not utilized. </a:t>
            </a:r>
          </a:p>
          <a:p>
            <a:pPr marL="0" indent="0">
              <a:buNone/>
            </a:pPr>
            <a:r>
              <a:rPr lang="en-US" altLang="en-US" sz="2400" dirty="0">
                <a:latin typeface="Calibri" panose="020F0502020204030204" pitchFamily="34" charset="0"/>
              </a:rPr>
              <a:t>8. Change the default service set identifier (SSID) in the APs. Disable the broadcast SSID </a:t>
            </a:r>
            <a:r>
              <a:rPr lang="en-US" altLang="en-US" sz="2400" dirty="0" smtClean="0">
                <a:latin typeface="Calibri" panose="020F0502020204030204" pitchFamily="34" charset="0"/>
              </a:rPr>
              <a:t>feature </a:t>
            </a:r>
            <a:r>
              <a:rPr lang="en-US" altLang="en-US" sz="2400" dirty="0">
                <a:latin typeface="Calibri" panose="020F0502020204030204" pitchFamily="34" charset="0"/>
              </a:rPr>
              <a:t>so that the client SSID must match that of the AP. Validate that the SSID </a:t>
            </a:r>
            <a:r>
              <a:rPr lang="en-US" altLang="en-US" sz="2400" dirty="0" smtClean="0">
                <a:latin typeface="Calibri" panose="020F0502020204030204" pitchFamily="34" charset="0"/>
              </a:rPr>
              <a:t>character </a:t>
            </a:r>
            <a:r>
              <a:rPr lang="en-US" altLang="en-US" sz="2400" dirty="0">
                <a:latin typeface="Calibri" panose="020F0502020204030204" pitchFamily="34" charset="0"/>
              </a:rPr>
              <a:t>string does not contain any agency identifiable information (division, </a:t>
            </a:r>
            <a:r>
              <a:rPr lang="en-US" altLang="en-US" sz="2400" dirty="0" smtClean="0">
                <a:latin typeface="Calibri" panose="020F0502020204030204" pitchFamily="34" charset="0"/>
              </a:rPr>
              <a:t>department</a:t>
            </a:r>
            <a:r>
              <a:rPr lang="en-US" altLang="en-US" sz="2400" dirty="0">
                <a:latin typeface="Calibri" panose="020F0502020204030204" pitchFamily="34" charset="0"/>
              </a:rPr>
              <a:t>, street, etc.) or services. </a:t>
            </a:r>
          </a:p>
          <a:p>
            <a:pPr marL="0" indent="0">
              <a:buNone/>
            </a:pPr>
            <a:r>
              <a:rPr lang="en-US" altLang="en-US" sz="2400" dirty="0">
                <a:latin typeface="Calibri" panose="020F0502020204030204" pitchFamily="34" charset="0"/>
              </a:rPr>
              <a:t>9. Enable all security features of the wireless product, including the cryptographic </a:t>
            </a:r>
            <a:r>
              <a:rPr lang="en-US" altLang="en-US" sz="2400" dirty="0" smtClean="0">
                <a:latin typeface="Calibri" panose="020F0502020204030204" pitchFamily="34" charset="0"/>
              </a:rPr>
              <a:t>authentication</a:t>
            </a:r>
            <a:r>
              <a:rPr lang="en-US" altLang="en-US" sz="2400" dirty="0">
                <a:latin typeface="Calibri" panose="020F0502020204030204" pitchFamily="34" charset="0"/>
              </a:rPr>
              <a:t>, firewall, and other privacy features. </a:t>
            </a: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40933880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245895"/>
            <a:ext cx="11197390" cy="4612105"/>
          </a:xfrm>
        </p:spPr>
        <p:txBody>
          <a:bodyPr>
            <a:normAutofit fontScale="85000" lnSpcReduction="20000"/>
          </a:bodyPr>
          <a:lstStyle/>
          <a:p>
            <a:pPr marL="0" indent="0">
              <a:buNone/>
            </a:pPr>
            <a:r>
              <a:rPr lang="en-US" altLang="en-US" sz="2400" b="1" dirty="0" smtClean="0">
                <a:latin typeface="Calibri" panose="020F0502020204030204" pitchFamily="34" charset="0"/>
              </a:rPr>
              <a:t>5.13.1.1 </a:t>
            </a:r>
            <a:r>
              <a:rPr lang="en-US" altLang="en-US" sz="2400" b="1" dirty="0">
                <a:latin typeface="Calibri" panose="020F0502020204030204" pitchFamily="34" charset="0"/>
              </a:rPr>
              <a:t>All 802.11x Wireless Protocols </a:t>
            </a:r>
            <a:r>
              <a:rPr lang="en-US" altLang="en-US" sz="2400" b="1" dirty="0" smtClean="0">
                <a:latin typeface="Calibri" panose="020F0502020204030204" pitchFamily="34" charset="0"/>
              </a:rPr>
              <a:t>(Continued)</a:t>
            </a:r>
            <a:endParaRPr lang="en-US" altLang="en-US" sz="2400" b="1" dirty="0">
              <a:latin typeface="Calibri" panose="020F0502020204030204" pitchFamily="34" charset="0"/>
            </a:endParaRPr>
          </a:p>
          <a:p>
            <a:pPr marL="0" indent="0">
              <a:buNone/>
            </a:pPr>
            <a:r>
              <a:rPr lang="en-US" altLang="en-US" sz="2100" dirty="0">
                <a:latin typeface="Calibri" panose="020F0502020204030204" pitchFamily="34" charset="0"/>
              </a:rPr>
              <a:t>Agencies shall: </a:t>
            </a:r>
            <a:endParaRPr lang="en-US" altLang="en-US" sz="2100" dirty="0" smtClean="0">
              <a:latin typeface="Calibri" panose="020F0502020204030204" pitchFamily="34" charset="0"/>
            </a:endParaRPr>
          </a:p>
          <a:p>
            <a:pPr marL="0" indent="0">
              <a:buNone/>
            </a:pPr>
            <a:endParaRPr lang="en-US" altLang="en-US" sz="2100" dirty="0">
              <a:latin typeface="Calibri" panose="020F0502020204030204" pitchFamily="34" charset="0"/>
            </a:endParaRPr>
          </a:p>
          <a:p>
            <a:pPr marL="0" indent="0">
              <a:buNone/>
            </a:pPr>
            <a:r>
              <a:rPr lang="en-US" altLang="en-US" sz="2100" dirty="0">
                <a:latin typeface="Calibri" panose="020F0502020204030204" pitchFamily="34" charset="0"/>
              </a:rPr>
              <a:t>10. Ensure that encryption key sizes are at least 128-bits and the default shared keys are </a:t>
            </a:r>
            <a:r>
              <a:rPr lang="en-US" altLang="en-US" sz="2100" dirty="0" smtClean="0">
                <a:latin typeface="Calibri" panose="020F0502020204030204" pitchFamily="34" charset="0"/>
              </a:rPr>
              <a:t>replaced </a:t>
            </a:r>
            <a:r>
              <a:rPr lang="en-US" altLang="en-US" sz="2100" dirty="0">
                <a:latin typeface="Calibri" panose="020F0502020204030204" pitchFamily="34" charset="0"/>
              </a:rPr>
              <a:t>by unique keys. </a:t>
            </a:r>
          </a:p>
          <a:p>
            <a:pPr marL="0" indent="0">
              <a:buNone/>
            </a:pPr>
            <a:r>
              <a:rPr lang="en-US" altLang="en-US" sz="2100" dirty="0">
                <a:latin typeface="Calibri" panose="020F0502020204030204" pitchFamily="34" charset="0"/>
              </a:rPr>
              <a:t>11. Ensure that the ad hoc mode has been disabled unless the environment is such that </a:t>
            </a:r>
            <a:r>
              <a:rPr lang="en-US" altLang="en-US" sz="2100" dirty="0" smtClean="0">
                <a:latin typeface="Calibri" panose="020F0502020204030204" pitchFamily="34" charset="0"/>
              </a:rPr>
              <a:t>the </a:t>
            </a:r>
            <a:r>
              <a:rPr lang="en-US" altLang="en-US" sz="2100" dirty="0">
                <a:latin typeface="Calibri" panose="020F0502020204030204" pitchFamily="34" charset="0"/>
              </a:rPr>
              <a:t>risk has been assessed and is tolerable. Note: some products do not allow </a:t>
            </a:r>
            <a:r>
              <a:rPr lang="en-US" altLang="en-US" sz="2100" dirty="0" smtClean="0">
                <a:latin typeface="Calibri" panose="020F0502020204030204" pitchFamily="34" charset="0"/>
              </a:rPr>
              <a:t>disabling </a:t>
            </a:r>
            <a:r>
              <a:rPr lang="en-US" altLang="en-US" sz="2100" dirty="0">
                <a:latin typeface="Calibri" panose="020F0502020204030204" pitchFamily="34" charset="0"/>
              </a:rPr>
              <a:t>this feature; use with caution or use different vendor. </a:t>
            </a:r>
          </a:p>
          <a:p>
            <a:pPr marL="0" indent="0">
              <a:buNone/>
            </a:pPr>
            <a:r>
              <a:rPr lang="en-US" altLang="en-US" sz="2100" dirty="0">
                <a:latin typeface="Calibri" panose="020F0502020204030204" pitchFamily="34" charset="0"/>
              </a:rPr>
              <a:t>12. Disable all nonessential management protocols on the APs and disable hypertext </a:t>
            </a:r>
            <a:r>
              <a:rPr lang="en-US" altLang="en-US" sz="2100" dirty="0" smtClean="0">
                <a:latin typeface="Calibri" panose="020F0502020204030204" pitchFamily="34" charset="0"/>
              </a:rPr>
              <a:t>transfer </a:t>
            </a:r>
            <a:r>
              <a:rPr lang="en-US" altLang="en-US" sz="2100" dirty="0">
                <a:latin typeface="Calibri" panose="020F0502020204030204" pitchFamily="34" charset="0"/>
              </a:rPr>
              <a:t>protocol (HTTP) when not needed or protect HTTP access with authentication </a:t>
            </a:r>
            <a:r>
              <a:rPr lang="en-US" altLang="en-US" sz="2100" dirty="0" smtClean="0">
                <a:latin typeface="Calibri" panose="020F0502020204030204" pitchFamily="34" charset="0"/>
              </a:rPr>
              <a:t>and </a:t>
            </a:r>
            <a:r>
              <a:rPr lang="en-US" altLang="en-US" sz="2100" dirty="0">
                <a:latin typeface="Calibri" panose="020F0502020204030204" pitchFamily="34" charset="0"/>
              </a:rPr>
              <a:t>encryption. </a:t>
            </a:r>
          </a:p>
          <a:p>
            <a:pPr marL="0" indent="0">
              <a:buNone/>
            </a:pPr>
            <a:r>
              <a:rPr lang="en-US" altLang="en-US" sz="2100" dirty="0">
                <a:latin typeface="Calibri" panose="020F0502020204030204" pitchFamily="34" charset="0"/>
              </a:rPr>
              <a:t>13. Enable logging (if supported) and review the logs on a recurring basis per local policy. </a:t>
            </a:r>
            <a:r>
              <a:rPr lang="en-US" altLang="en-US" sz="2100" dirty="0" smtClean="0">
                <a:latin typeface="Calibri" panose="020F0502020204030204" pitchFamily="34" charset="0"/>
              </a:rPr>
              <a:t>At </a:t>
            </a:r>
            <a:r>
              <a:rPr lang="en-US" altLang="en-US" sz="2100" dirty="0">
                <a:latin typeface="Calibri" panose="020F0502020204030204" pitchFamily="34" charset="0"/>
              </a:rPr>
              <a:t>a minimum logs shall be reviewed monthly. </a:t>
            </a:r>
          </a:p>
          <a:p>
            <a:pPr marL="0" indent="0">
              <a:buNone/>
            </a:pPr>
            <a:r>
              <a:rPr lang="en-US" altLang="en-US" sz="2100" dirty="0">
                <a:latin typeface="Calibri" panose="020F0502020204030204" pitchFamily="34" charset="0"/>
              </a:rPr>
              <a:t>14. Segregate, virtually (e.g. virtual local area network (VLAN) and ACLs) or physically (e.g. </a:t>
            </a:r>
            <a:r>
              <a:rPr lang="en-US" altLang="en-US" sz="2100" dirty="0" smtClean="0">
                <a:latin typeface="Calibri" panose="020F0502020204030204" pitchFamily="34" charset="0"/>
              </a:rPr>
              <a:t>firewalls</a:t>
            </a:r>
            <a:r>
              <a:rPr lang="en-US" altLang="en-US" sz="2100" dirty="0">
                <a:latin typeface="Calibri" panose="020F0502020204030204" pitchFamily="34" charset="0"/>
              </a:rPr>
              <a:t>), the wireless network from the operational wired infrastructure. Limit access </a:t>
            </a:r>
            <a:r>
              <a:rPr lang="en-US" altLang="en-US" sz="2100" dirty="0" smtClean="0">
                <a:latin typeface="Calibri" panose="020F0502020204030204" pitchFamily="34" charset="0"/>
              </a:rPr>
              <a:t>between </a:t>
            </a:r>
            <a:r>
              <a:rPr lang="en-US" altLang="en-US" sz="2100" dirty="0">
                <a:latin typeface="Calibri" panose="020F0502020204030204" pitchFamily="34" charset="0"/>
              </a:rPr>
              <a:t>wireless networks and the wired network to only operational needs. </a:t>
            </a:r>
          </a:p>
          <a:p>
            <a:pPr marL="0" indent="0">
              <a:buNone/>
            </a:pPr>
            <a:r>
              <a:rPr lang="en-US" altLang="en-US" sz="2100" dirty="0">
                <a:latin typeface="Calibri" panose="020F0502020204030204" pitchFamily="34" charset="0"/>
              </a:rPr>
              <a:t>15. When disposing of access points that will no longer be used by the agency, clear access </a:t>
            </a:r>
            <a:r>
              <a:rPr lang="en-US" altLang="en-US" sz="2100" dirty="0" smtClean="0">
                <a:latin typeface="Calibri" panose="020F0502020204030204" pitchFamily="34" charset="0"/>
              </a:rPr>
              <a:t>point </a:t>
            </a:r>
            <a:r>
              <a:rPr lang="en-US" altLang="en-US" sz="2100" dirty="0">
                <a:latin typeface="Calibri" panose="020F0502020204030204" pitchFamily="34" charset="0"/>
              </a:rPr>
              <a:t>configuration to prevent disclosure of network configuration, keys, passwords, </a:t>
            </a:r>
            <a:r>
              <a:rPr lang="en-US" altLang="en-US" sz="2100" dirty="0" smtClean="0">
                <a:latin typeface="Calibri" panose="020F0502020204030204" pitchFamily="34" charset="0"/>
              </a:rPr>
              <a:t>etc</a:t>
            </a:r>
            <a:r>
              <a:rPr lang="en-US" altLang="en-US" sz="2100" dirty="0">
                <a:latin typeface="Calibri" panose="020F0502020204030204" pitchFamily="34" charset="0"/>
              </a:rPr>
              <a:t>. </a:t>
            </a: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13910710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245895"/>
            <a:ext cx="11197390" cy="4612105"/>
          </a:xfrm>
        </p:spPr>
        <p:txBody>
          <a:bodyPr>
            <a:normAutofit/>
          </a:bodyPr>
          <a:lstStyle/>
          <a:p>
            <a:pPr marL="0" indent="0">
              <a:buNone/>
            </a:pPr>
            <a:r>
              <a:rPr lang="en-US" altLang="en-US" sz="2000" b="1" dirty="0">
                <a:latin typeface="Calibri" panose="020F0502020204030204" pitchFamily="34" charset="0"/>
              </a:rPr>
              <a:t>5.13.3.1 Legacy 802.11 Protocols </a:t>
            </a:r>
          </a:p>
          <a:p>
            <a:pPr marL="0" indent="0">
              <a:buNone/>
            </a:pPr>
            <a:r>
              <a:rPr lang="en-US" altLang="en-US" sz="2000" dirty="0">
                <a:latin typeface="Calibri" panose="020F0502020204030204" pitchFamily="34" charset="0"/>
              </a:rPr>
              <a:t>Wired Equivalent Privacy (WEP) and Wi-Fi Protected Access (WPA) cryptographic algorithms, used by all pre-802.11i protocols, do not meet the requirements for FIPS 140-2 and shall not be used.</a:t>
            </a: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
        <p:nvSpPr>
          <p:cNvPr id="4" name="Rectangle 3"/>
          <p:cNvSpPr/>
          <p:nvPr/>
        </p:nvSpPr>
        <p:spPr>
          <a:xfrm>
            <a:off x="465221" y="5499136"/>
            <a:ext cx="12191999" cy="1169551"/>
          </a:xfrm>
          <a:prstGeom prst="rect">
            <a:avLst/>
          </a:prstGeom>
        </p:spPr>
        <p:txBody>
          <a:bodyPr wrap="square">
            <a:spAutoFit/>
          </a:bodyPr>
          <a:lstStyle/>
          <a:p>
            <a:r>
              <a:rPr lang="en-US" altLang="en-US" b="1" dirty="0">
                <a:latin typeface="Calibri" panose="020F0502020204030204" pitchFamily="34" charset="0"/>
              </a:rPr>
              <a:t>SP 800-120  Recommendation for EAP Methods Used in Wireless Network Access Authentication</a:t>
            </a:r>
          </a:p>
          <a:p>
            <a:endParaRPr lang="en-US" altLang="en-US" sz="800" b="1" dirty="0">
              <a:latin typeface="Calibri" panose="020F0502020204030204" pitchFamily="34" charset="0"/>
            </a:endParaRPr>
          </a:p>
          <a:p>
            <a:r>
              <a:rPr lang="en-US" altLang="en-US" b="1" dirty="0">
                <a:latin typeface="Calibri" panose="020F0502020204030204" pitchFamily="34" charset="0"/>
              </a:rPr>
              <a:t>SP 800-97 Establishing Wireless Robust Security Networks: A Guide to IEEE 802.11i</a:t>
            </a:r>
          </a:p>
          <a:p>
            <a:endParaRPr lang="en-US" altLang="en-US" sz="800" b="1" dirty="0">
              <a:latin typeface="Calibri" panose="020F0502020204030204" pitchFamily="34" charset="0"/>
            </a:endParaRPr>
          </a:p>
          <a:p>
            <a:r>
              <a:rPr lang="en-US" altLang="en-US" b="1" dirty="0">
                <a:latin typeface="Calibri" panose="020F0502020204030204" pitchFamily="34" charset="0"/>
              </a:rPr>
              <a:t>SP 800-127  Guide to Securing WiMAX Wireless Communications</a:t>
            </a:r>
          </a:p>
        </p:txBody>
      </p:sp>
    </p:spTree>
    <p:extLst>
      <p:ext uri="{BB962C8B-B14F-4D97-AF65-F5344CB8AC3E}">
        <p14:creationId xmlns:p14="http://schemas.microsoft.com/office/powerpoint/2010/main" val="40731419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1" y="2133601"/>
            <a:ext cx="11197390" cy="4724400"/>
          </a:xfrm>
        </p:spPr>
        <p:txBody>
          <a:bodyPr>
            <a:normAutofit fontScale="85000" lnSpcReduction="20000"/>
          </a:bodyPr>
          <a:lstStyle/>
          <a:p>
            <a:pPr marL="0" indent="0">
              <a:buNone/>
            </a:pPr>
            <a:r>
              <a:rPr lang="en-US" altLang="en-US" sz="2000" b="1" dirty="0">
                <a:latin typeface="Calibri" panose="020F0502020204030204" pitchFamily="34" charset="0"/>
              </a:rPr>
              <a:t>5.13.1.2 Cellular </a:t>
            </a:r>
          </a:p>
          <a:p>
            <a:pPr marL="0" indent="0">
              <a:buNone/>
            </a:pPr>
            <a:r>
              <a:rPr lang="en-US" altLang="en-US" sz="2000" dirty="0">
                <a:latin typeface="Calibri" panose="020F0502020204030204" pitchFamily="34" charset="0"/>
              </a:rPr>
              <a:t>Cellular telephones, smartphones (i.e. Blackberry, iPhones, etc.), personal digital assistants (PDA), and </a:t>
            </a:r>
            <a:r>
              <a:rPr lang="en-US" altLang="en-US" sz="2000" dirty="0" smtClean="0">
                <a:latin typeface="Calibri" panose="020F0502020204030204" pitchFamily="34" charset="0"/>
              </a:rPr>
              <a:t>“air cards” </a:t>
            </a:r>
            <a:r>
              <a:rPr lang="en-US" altLang="en-US" sz="2000" dirty="0">
                <a:latin typeface="Calibri" panose="020F0502020204030204" pitchFamily="34" charset="0"/>
              </a:rPr>
              <a:t>are examples of cellular handheld devices or devices that employ cellular technology. Additionally, cellular handheld devices typically include Bluetooth, infrared, and other wireless protocols capable of joining infrastructure networks or creating dynamic ad hoc networks. Cellular devices are at risk due to a multitude of threats and consequently pose a risk to the enterprise. </a:t>
            </a:r>
            <a:endParaRPr lang="en-US" altLang="en-US" sz="2000" dirty="0" smtClean="0">
              <a:latin typeface="Calibri" panose="020F0502020204030204" pitchFamily="34" charset="0"/>
            </a:endParaRPr>
          </a:p>
          <a:p>
            <a:pPr marL="0" indent="0">
              <a:buNone/>
            </a:pPr>
            <a:r>
              <a:rPr lang="en-US" altLang="en-US" sz="2000" dirty="0">
                <a:latin typeface="Calibri" panose="020F0502020204030204" pitchFamily="34" charset="0"/>
              </a:rPr>
              <a:t>Threats to cellular handheld devices stem mainly from their size, portability, and available wireless interfaces and associated services. Examples of threats to cellular handheld devices include</a:t>
            </a:r>
            <a:r>
              <a:rPr lang="en-US" altLang="en-US" sz="2000" dirty="0" smtClean="0">
                <a:latin typeface="Calibri" panose="020F0502020204030204" pitchFamily="34" charset="0"/>
              </a:rPr>
              <a:t>:</a:t>
            </a:r>
          </a:p>
          <a:p>
            <a:pPr marL="0" indent="0">
              <a:buNone/>
            </a:pPr>
            <a:r>
              <a:rPr lang="en-US" altLang="en-US" sz="2000" dirty="0" smtClean="0">
                <a:latin typeface="Calibri" panose="020F0502020204030204" pitchFamily="34" charset="0"/>
              </a:rPr>
              <a:t>1.  Loss</a:t>
            </a:r>
            <a:r>
              <a:rPr lang="en-US" altLang="en-US" sz="2000" dirty="0">
                <a:latin typeface="Calibri" panose="020F0502020204030204" pitchFamily="34" charset="0"/>
              </a:rPr>
              <a:t>, theft, or disposal.   </a:t>
            </a:r>
            <a:endParaRPr lang="en-US" altLang="en-US" sz="2000" dirty="0" smtClean="0">
              <a:latin typeface="Calibri" panose="020F0502020204030204" pitchFamily="34" charset="0"/>
            </a:endParaRPr>
          </a:p>
          <a:p>
            <a:pPr marL="0" indent="0">
              <a:buNone/>
            </a:pPr>
            <a:r>
              <a:rPr lang="en-US" altLang="en-US" sz="2000" dirty="0" smtClean="0">
                <a:latin typeface="Calibri" panose="020F0502020204030204" pitchFamily="34" charset="0"/>
              </a:rPr>
              <a:t>2</a:t>
            </a:r>
            <a:r>
              <a:rPr lang="en-US" altLang="en-US" sz="2000" dirty="0">
                <a:latin typeface="Calibri" panose="020F0502020204030204" pitchFamily="34" charset="0"/>
              </a:rPr>
              <a:t>. </a:t>
            </a:r>
            <a:r>
              <a:rPr lang="en-US" altLang="en-US" sz="2000" dirty="0" smtClean="0">
                <a:latin typeface="Calibri" panose="020F0502020204030204" pitchFamily="34" charset="0"/>
              </a:rPr>
              <a:t> Unauthorized </a:t>
            </a:r>
            <a:r>
              <a:rPr lang="en-US" altLang="en-US" sz="2000" dirty="0">
                <a:latin typeface="Calibri" panose="020F0502020204030204" pitchFamily="34" charset="0"/>
              </a:rPr>
              <a:t>access.   3. Malware.   </a:t>
            </a:r>
            <a:endParaRPr lang="en-US" altLang="en-US" sz="2000" dirty="0" smtClean="0">
              <a:latin typeface="Calibri" panose="020F0502020204030204" pitchFamily="34" charset="0"/>
            </a:endParaRPr>
          </a:p>
          <a:p>
            <a:pPr marL="0" indent="0">
              <a:buNone/>
            </a:pPr>
            <a:r>
              <a:rPr lang="en-US" altLang="en-US" sz="2000" dirty="0" smtClean="0">
                <a:latin typeface="Calibri" panose="020F0502020204030204" pitchFamily="34" charset="0"/>
              </a:rPr>
              <a:t>4</a:t>
            </a:r>
            <a:r>
              <a:rPr lang="en-US" altLang="en-US" sz="2000" dirty="0">
                <a:latin typeface="Calibri" panose="020F0502020204030204" pitchFamily="34" charset="0"/>
              </a:rPr>
              <a:t>. </a:t>
            </a:r>
            <a:r>
              <a:rPr lang="en-US" altLang="en-US" sz="2000" dirty="0" smtClean="0">
                <a:latin typeface="Calibri" panose="020F0502020204030204" pitchFamily="34" charset="0"/>
              </a:rPr>
              <a:t> Spam</a:t>
            </a:r>
            <a:r>
              <a:rPr lang="en-US" altLang="en-US" sz="2000" dirty="0">
                <a:latin typeface="Calibri" panose="020F0502020204030204" pitchFamily="34" charset="0"/>
              </a:rPr>
              <a:t>.   </a:t>
            </a:r>
            <a:endParaRPr lang="en-US" altLang="en-US" sz="2000" dirty="0" smtClean="0">
              <a:latin typeface="Calibri" panose="020F0502020204030204" pitchFamily="34" charset="0"/>
            </a:endParaRPr>
          </a:p>
          <a:p>
            <a:pPr marL="0" indent="0">
              <a:buNone/>
            </a:pPr>
            <a:r>
              <a:rPr lang="en-US" altLang="en-US" sz="2000" dirty="0" smtClean="0">
                <a:latin typeface="Calibri" panose="020F0502020204030204" pitchFamily="34" charset="0"/>
              </a:rPr>
              <a:t>5</a:t>
            </a:r>
            <a:r>
              <a:rPr lang="en-US" altLang="en-US" sz="2000" dirty="0">
                <a:latin typeface="Calibri" panose="020F0502020204030204" pitchFamily="34" charset="0"/>
              </a:rPr>
              <a:t>. </a:t>
            </a:r>
            <a:r>
              <a:rPr lang="en-US" altLang="en-US" sz="2000" dirty="0" smtClean="0">
                <a:latin typeface="Calibri" panose="020F0502020204030204" pitchFamily="34" charset="0"/>
              </a:rPr>
              <a:t> Electronic </a:t>
            </a:r>
            <a:r>
              <a:rPr lang="en-US" altLang="en-US" sz="2000" dirty="0">
                <a:latin typeface="Calibri" panose="020F0502020204030204" pitchFamily="34" charset="0"/>
              </a:rPr>
              <a:t>eavesdropping.   </a:t>
            </a:r>
            <a:endParaRPr lang="en-US" altLang="en-US" sz="2000" dirty="0" smtClean="0">
              <a:latin typeface="Calibri" panose="020F0502020204030204" pitchFamily="34" charset="0"/>
            </a:endParaRPr>
          </a:p>
          <a:p>
            <a:pPr marL="0" indent="0">
              <a:buNone/>
            </a:pPr>
            <a:r>
              <a:rPr lang="en-US" altLang="en-US" sz="2000" dirty="0" smtClean="0">
                <a:latin typeface="Calibri" panose="020F0502020204030204" pitchFamily="34" charset="0"/>
              </a:rPr>
              <a:t>6</a:t>
            </a:r>
            <a:r>
              <a:rPr lang="en-US" altLang="en-US" sz="2000" dirty="0">
                <a:latin typeface="Calibri" panose="020F0502020204030204" pitchFamily="34" charset="0"/>
              </a:rPr>
              <a:t>. </a:t>
            </a:r>
            <a:r>
              <a:rPr lang="en-US" altLang="en-US" sz="2000" dirty="0" smtClean="0">
                <a:latin typeface="Calibri" panose="020F0502020204030204" pitchFamily="34" charset="0"/>
              </a:rPr>
              <a:t> Electronic </a:t>
            </a:r>
            <a:r>
              <a:rPr lang="en-US" altLang="en-US" sz="2000" dirty="0">
                <a:latin typeface="Calibri" panose="020F0502020204030204" pitchFamily="34" charset="0"/>
              </a:rPr>
              <a:t>tracking (threat to security of data and safety of law enforcement officer).   </a:t>
            </a:r>
            <a:endParaRPr lang="en-US" altLang="en-US" sz="2000" dirty="0" smtClean="0">
              <a:latin typeface="Calibri" panose="020F0502020204030204" pitchFamily="34" charset="0"/>
            </a:endParaRPr>
          </a:p>
          <a:p>
            <a:pPr marL="0" indent="0">
              <a:buNone/>
            </a:pPr>
            <a:r>
              <a:rPr lang="en-US" altLang="en-US" sz="2000" dirty="0" smtClean="0">
                <a:latin typeface="Calibri" panose="020F0502020204030204" pitchFamily="34" charset="0"/>
              </a:rPr>
              <a:t>7</a:t>
            </a:r>
            <a:r>
              <a:rPr lang="en-US" altLang="en-US" sz="2000" dirty="0">
                <a:latin typeface="Calibri" panose="020F0502020204030204" pitchFamily="34" charset="0"/>
              </a:rPr>
              <a:t>. </a:t>
            </a:r>
            <a:r>
              <a:rPr lang="en-US" altLang="en-US" sz="2000" dirty="0" smtClean="0">
                <a:latin typeface="Calibri" panose="020F0502020204030204" pitchFamily="34" charset="0"/>
              </a:rPr>
              <a:t> Cloning </a:t>
            </a:r>
            <a:r>
              <a:rPr lang="en-US" altLang="en-US" sz="2000" dirty="0">
                <a:latin typeface="Calibri" panose="020F0502020204030204" pitchFamily="34" charset="0"/>
              </a:rPr>
              <a:t>(not as prevalent with later generation cellular technologies).   </a:t>
            </a:r>
            <a:endParaRPr lang="en-US" altLang="en-US" sz="2000" dirty="0" smtClean="0">
              <a:latin typeface="Calibri" panose="020F0502020204030204" pitchFamily="34" charset="0"/>
            </a:endParaRPr>
          </a:p>
          <a:p>
            <a:pPr marL="0" indent="0">
              <a:buNone/>
            </a:pPr>
            <a:r>
              <a:rPr lang="en-US" altLang="en-US" sz="2000" dirty="0" smtClean="0">
                <a:latin typeface="Calibri" panose="020F0502020204030204" pitchFamily="34" charset="0"/>
              </a:rPr>
              <a:t>8</a:t>
            </a:r>
            <a:r>
              <a:rPr lang="en-US" altLang="en-US" sz="2000" dirty="0">
                <a:latin typeface="Calibri" panose="020F0502020204030204" pitchFamily="34" charset="0"/>
              </a:rPr>
              <a:t>. </a:t>
            </a:r>
            <a:r>
              <a:rPr lang="en-US" altLang="en-US" sz="2000" dirty="0" smtClean="0">
                <a:latin typeface="Calibri" panose="020F0502020204030204" pitchFamily="34" charset="0"/>
              </a:rPr>
              <a:t> Server-resident </a:t>
            </a:r>
            <a:r>
              <a:rPr lang="en-US" altLang="en-US" sz="2000" dirty="0">
                <a:latin typeface="Calibri" panose="020F0502020204030204" pitchFamily="34" charset="0"/>
              </a:rPr>
              <a:t>data. </a:t>
            </a:r>
          </a:p>
          <a:p>
            <a:pPr marL="0" indent="0">
              <a:buNone/>
            </a:pPr>
            <a:endParaRPr lang="en-US" altLang="en-US" sz="20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35335791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0" y="2342147"/>
            <a:ext cx="11197390" cy="4515853"/>
          </a:xfrm>
        </p:spPr>
        <p:txBody>
          <a:bodyPr>
            <a:normAutofit/>
          </a:bodyPr>
          <a:lstStyle/>
          <a:p>
            <a:pPr marL="0" indent="0">
              <a:buNone/>
            </a:pPr>
            <a:r>
              <a:rPr lang="en-US" altLang="en-US" sz="2000" b="1" dirty="0">
                <a:latin typeface="Calibri" panose="020F0502020204030204" pitchFamily="34" charset="0"/>
              </a:rPr>
              <a:t>5.13.1.2.2 Voice Transmissions Over Cellular Devices </a:t>
            </a:r>
          </a:p>
          <a:p>
            <a:pPr marL="0" indent="0">
              <a:buNone/>
            </a:pPr>
            <a:r>
              <a:rPr lang="en-US" altLang="en-US" sz="2000" dirty="0">
                <a:latin typeface="Calibri" panose="020F0502020204030204" pitchFamily="34" charset="0"/>
              </a:rPr>
              <a:t>Any cellular device used to transmit CJI via voice is exempt from the encryption and authentication requirements when an officer determines there is an immediate need for the CJI to further an investigation or situations affecting the safety of an officer or the general public. </a:t>
            </a: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
        <p:nvSpPr>
          <p:cNvPr id="5" name="TextBox 4"/>
          <p:cNvSpPr txBox="1"/>
          <p:nvPr/>
        </p:nvSpPr>
        <p:spPr>
          <a:xfrm>
            <a:off x="465220" y="6344289"/>
            <a:ext cx="10665420" cy="369332"/>
          </a:xfrm>
          <a:prstGeom prst="rect">
            <a:avLst/>
          </a:prstGeom>
          <a:noFill/>
        </p:spPr>
        <p:txBody>
          <a:bodyPr wrap="none" rtlCol="0">
            <a:spAutoFit/>
          </a:bodyPr>
          <a:lstStyle/>
          <a:p>
            <a:r>
              <a:rPr lang="en-US" altLang="en-US" b="1" dirty="0" smtClean="0">
                <a:latin typeface="Calibri" panose="020F0502020204030204" pitchFamily="34" charset="0"/>
              </a:rPr>
              <a:t>*SP </a:t>
            </a:r>
            <a:r>
              <a:rPr lang="en-US" altLang="en-US" b="1" dirty="0">
                <a:latin typeface="Calibri" panose="020F0502020204030204" pitchFamily="34" charset="0"/>
              </a:rPr>
              <a:t>800-124 Rev 1  Jul 10, 2012 DRAFT Guidelines for Managing and Securing Mobile Devices in the Enterprise</a:t>
            </a:r>
          </a:p>
        </p:txBody>
      </p:sp>
    </p:spTree>
    <p:extLst>
      <p:ext uri="{BB962C8B-B14F-4D97-AF65-F5344CB8AC3E}">
        <p14:creationId xmlns:p14="http://schemas.microsoft.com/office/powerpoint/2010/main" val="8517834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0" y="2342147"/>
            <a:ext cx="11197390" cy="4515853"/>
          </a:xfrm>
        </p:spPr>
        <p:txBody>
          <a:bodyPr>
            <a:normAutofit fontScale="92500" lnSpcReduction="10000"/>
          </a:bodyPr>
          <a:lstStyle/>
          <a:p>
            <a:pPr marL="0" indent="0">
              <a:buNone/>
            </a:pPr>
            <a:r>
              <a:rPr lang="en-US" altLang="en-US" sz="2000" b="1" dirty="0">
                <a:latin typeface="Calibri" panose="020F0502020204030204" pitchFamily="34" charset="0"/>
              </a:rPr>
              <a:t>5.13.1.3 Bluetooth </a:t>
            </a:r>
          </a:p>
          <a:p>
            <a:pPr marL="0" indent="0">
              <a:buNone/>
            </a:pPr>
            <a:r>
              <a:rPr lang="en-US" altLang="en-US" sz="2000" dirty="0">
                <a:latin typeface="Calibri" panose="020F0502020204030204" pitchFamily="34" charset="0"/>
              </a:rPr>
              <a:t>Bluetooth is an open standard for short-range radio frequency (RF) communication and is used primarily to establish wireless personal area networks (WPAN), commonly referred to as ad hoc networks or p</a:t>
            </a:r>
            <a:r>
              <a:rPr lang="en-US" altLang="en-US" sz="2000" dirty="0" smtClean="0">
                <a:latin typeface="Calibri" panose="020F0502020204030204" pitchFamily="34" charset="0"/>
              </a:rPr>
              <a:t>ico nets. </a:t>
            </a:r>
            <a:r>
              <a:rPr lang="en-US" altLang="en-US" sz="2000" dirty="0">
                <a:latin typeface="Calibri" panose="020F0502020204030204" pitchFamily="34" charset="0"/>
              </a:rPr>
              <a:t>A p</a:t>
            </a:r>
            <a:r>
              <a:rPr lang="en-US" altLang="en-US" sz="2000" dirty="0" smtClean="0">
                <a:latin typeface="Calibri" panose="020F0502020204030204" pitchFamily="34" charset="0"/>
              </a:rPr>
              <a:t>ico nets </a:t>
            </a:r>
            <a:r>
              <a:rPr lang="en-US" altLang="en-US" sz="2000" dirty="0">
                <a:latin typeface="Calibri" panose="020F0502020204030204" pitchFamily="34" charset="0"/>
              </a:rPr>
              <a:t>is composed of two or more Bluetooth devices in close physical proximity that operate on the same channel using the same frequency hopping sequence and can scale to include up to seven active slave devices and up to 255 inactive slave devices. Bluetooth voice and data transfer technology has been integrated into many types of business and consumer devices, including cellular phones, personal digital assistants (PDA), laptops, automobiles, printers, and headsets. </a:t>
            </a:r>
          </a:p>
          <a:p>
            <a:pPr marL="0" indent="0">
              <a:buNone/>
            </a:pPr>
            <a:r>
              <a:rPr lang="en-US" altLang="en-US" sz="2000" dirty="0">
                <a:latin typeface="Calibri" panose="020F0502020204030204" pitchFamily="34" charset="0"/>
              </a:rPr>
              <a:t>Bluetooth does not provide end-to-end, audit, or non-repudiation security services. If such services are needed, they shall be provided through additional, higher-layer means in addition to the Bluetooth specification and 802.11 standards. </a:t>
            </a:r>
          </a:p>
          <a:p>
            <a:pPr marL="0" indent="0">
              <a:buNone/>
            </a:pPr>
            <a:r>
              <a:rPr lang="en-US" altLang="en-US" sz="2000" dirty="0">
                <a:latin typeface="Calibri" panose="020F0502020204030204" pitchFamily="34" charset="0"/>
              </a:rPr>
              <a:t>T</a:t>
            </a:r>
            <a:r>
              <a:rPr lang="en-US" altLang="en-US" sz="2000" dirty="0" smtClean="0">
                <a:latin typeface="Calibri" panose="020F0502020204030204" pitchFamily="34" charset="0"/>
              </a:rPr>
              <a:t>he </a:t>
            </a:r>
            <a:r>
              <a:rPr lang="en-US" altLang="en-US" sz="2000" dirty="0">
                <a:latin typeface="Calibri" panose="020F0502020204030204" pitchFamily="34" charset="0"/>
              </a:rPr>
              <a:t>cryptographic algorithms employed by the Bluetooth standard are not FIPS approved. When communications require FIPS-approved cryptographic protection, this can be achieved by employing application-level FIPS-approved encryption over the native Bluetooth encryption. </a:t>
            </a: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
        <p:nvSpPr>
          <p:cNvPr id="4" name="TextBox 3"/>
          <p:cNvSpPr txBox="1"/>
          <p:nvPr/>
        </p:nvSpPr>
        <p:spPr>
          <a:xfrm>
            <a:off x="465220" y="6534834"/>
            <a:ext cx="5742534" cy="646331"/>
          </a:xfrm>
          <a:prstGeom prst="rect">
            <a:avLst/>
          </a:prstGeom>
          <a:noFill/>
        </p:spPr>
        <p:txBody>
          <a:bodyPr wrap="none" rtlCol="0">
            <a:spAutoFit/>
          </a:bodyPr>
          <a:lstStyle/>
          <a:p>
            <a:r>
              <a:rPr lang="en-US" altLang="en-US" b="1" dirty="0" smtClean="0">
                <a:latin typeface="Calibri" panose="020F0502020204030204" pitchFamily="34" charset="0"/>
              </a:rPr>
              <a:t>*SP </a:t>
            </a:r>
            <a:r>
              <a:rPr lang="en-US" altLang="en-US" b="1" dirty="0">
                <a:latin typeface="Calibri" panose="020F0502020204030204" pitchFamily="34" charset="0"/>
              </a:rPr>
              <a:t>800-121 Rev. 1 June 2012  Guide to Bluetooth Security</a:t>
            </a:r>
          </a:p>
          <a:p>
            <a:endParaRPr lang="en-US" dirty="0"/>
          </a:p>
        </p:txBody>
      </p:sp>
    </p:spTree>
    <p:extLst>
      <p:ext uri="{BB962C8B-B14F-4D97-AF65-F5344CB8AC3E}">
        <p14:creationId xmlns:p14="http://schemas.microsoft.com/office/powerpoint/2010/main" val="31675784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0" y="2342147"/>
            <a:ext cx="11197390" cy="4515853"/>
          </a:xfrm>
        </p:spPr>
        <p:txBody>
          <a:bodyPr>
            <a:normAutofit fontScale="77500" lnSpcReduction="20000"/>
          </a:bodyPr>
          <a:lstStyle/>
          <a:p>
            <a:pPr marL="0" indent="0">
              <a:buNone/>
              <a:defRPr/>
            </a:pPr>
            <a:r>
              <a:rPr lang="en-US" sz="2300" b="1" dirty="0">
                <a:latin typeface="Calibri" pitchFamily="34" charset="0"/>
              </a:rPr>
              <a:t>5.13.1.3 Bluetooth </a:t>
            </a:r>
          </a:p>
          <a:p>
            <a:pPr marL="0" indent="0">
              <a:buNone/>
              <a:defRPr/>
            </a:pPr>
            <a:r>
              <a:rPr lang="en-US" sz="2300" dirty="0">
                <a:latin typeface="Calibri" pitchFamily="34" charset="0"/>
              </a:rPr>
              <a:t>Agencies shall: </a:t>
            </a:r>
          </a:p>
          <a:p>
            <a:pPr marL="457200" indent="-457200">
              <a:buFont typeface="+mj-lt"/>
              <a:buAutoNum type="arabicPeriod"/>
            </a:pPr>
            <a:r>
              <a:rPr lang="en-US" altLang="en-US" sz="2300" dirty="0" smtClean="0">
                <a:latin typeface="Calibri" panose="020F0502020204030204" pitchFamily="34" charset="0"/>
              </a:rPr>
              <a:t>Provide </a:t>
            </a:r>
            <a:r>
              <a:rPr lang="en-US" altLang="en-US" sz="2300" dirty="0">
                <a:latin typeface="Calibri" panose="020F0502020204030204" pitchFamily="34" charset="0"/>
              </a:rPr>
              <a:t>users with a list of precautionary measures they should take to better protect </a:t>
            </a:r>
            <a:r>
              <a:rPr lang="en-US" altLang="en-US" sz="2300" dirty="0" smtClean="0">
                <a:latin typeface="Calibri" panose="020F0502020204030204" pitchFamily="34" charset="0"/>
              </a:rPr>
              <a:t>handheld </a:t>
            </a:r>
            <a:r>
              <a:rPr lang="en-US" altLang="en-US" sz="2300" dirty="0">
                <a:latin typeface="Calibri" panose="020F0502020204030204" pitchFamily="34" charset="0"/>
              </a:rPr>
              <a:t>Bluetooth devices from theft. The organization and its employees should </a:t>
            </a:r>
            <a:r>
              <a:rPr lang="en-US" altLang="en-US" sz="2300" dirty="0" smtClean="0">
                <a:latin typeface="Calibri" panose="020F0502020204030204" pitchFamily="34" charset="0"/>
              </a:rPr>
              <a:t>be responsible </a:t>
            </a:r>
            <a:r>
              <a:rPr lang="en-US" altLang="en-US" sz="2300" dirty="0">
                <a:latin typeface="Calibri" panose="020F0502020204030204" pitchFamily="34" charset="0"/>
              </a:rPr>
              <a:t>for its wireless technology components because theft of those components could lead to malicious activities against the organization’s information system resource</a:t>
            </a:r>
            <a:r>
              <a:rPr lang="en-US" altLang="en-US" sz="2300" dirty="0" smtClean="0">
                <a:latin typeface="Calibri" panose="020F0502020204030204" pitchFamily="34" charset="0"/>
              </a:rPr>
              <a:t>.</a:t>
            </a:r>
          </a:p>
          <a:p>
            <a:pPr marL="457200" indent="-457200">
              <a:buFont typeface="+mj-lt"/>
              <a:buAutoNum type="arabicPeriod"/>
            </a:pPr>
            <a:r>
              <a:rPr lang="en-US" altLang="en-US" sz="2300" dirty="0">
                <a:latin typeface="Calibri" panose="020F0502020204030204" pitchFamily="34" charset="0"/>
              </a:rPr>
              <a:t>Maintain a complete inventory of all Bluetooth-enabled wireless devices and addresses (BD_ADDRs). A complete inventory of Bluetooth-enabled wireless devices can be referenced when conducting an audit that searches for unauthorized use of wireless technologies</a:t>
            </a:r>
            <a:r>
              <a:rPr lang="en-US" altLang="en-US" sz="2300" dirty="0" smtClean="0">
                <a:latin typeface="Calibri" panose="020F0502020204030204" pitchFamily="34" charset="0"/>
              </a:rPr>
              <a:t>.</a:t>
            </a:r>
          </a:p>
          <a:p>
            <a:pPr marL="457200" indent="-457200">
              <a:buFont typeface="+mj-lt"/>
              <a:buAutoNum type="arabicPeriod"/>
            </a:pPr>
            <a:r>
              <a:rPr lang="en-US" altLang="en-US" sz="2300" dirty="0">
                <a:latin typeface="Calibri" panose="020F0502020204030204" pitchFamily="34" charset="0"/>
              </a:rPr>
              <a:t>Change the default setting of the Bluetooth device to reflect the organization’s security policy. Because default settings are generally not secure, a careful review of those settings should be performed to ensure that they comply with the organization’s security policy</a:t>
            </a:r>
            <a:r>
              <a:rPr lang="en-US" altLang="en-US" sz="2300" dirty="0" smtClean="0">
                <a:latin typeface="Calibri" panose="020F0502020204030204" pitchFamily="34" charset="0"/>
              </a:rPr>
              <a:t>..</a:t>
            </a:r>
          </a:p>
          <a:p>
            <a:pPr marL="457200" indent="-457200">
              <a:buFont typeface="+mj-lt"/>
              <a:buAutoNum type="arabicPeriod"/>
            </a:pPr>
            <a:r>
              <a:rPr lang="en-US" sz="2300" dirty="0">
                <a:latin typeface="Calibri" pitchFamily="34" charset="0"/>
              </a:rPr>
              <a:t>Set Bluetooth devices to the lowest necessary and sufficient power level so that transmissions remain within the secure perimeter of the organization. Setting Bluetooth devices to the lowest necessary and sufficient power level ensures a secure range of access to authorized users. The use of Class 1 devices should be avoided due to their extended range (approximately 100 meters). </a:t>
            </a: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2956560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0" y="2342147"/>
            <a:ext cx="11197390" cy="4515853"/>
          </a:xfrm>
        </p:spPr>
        <p:txBody>
          <a:bodyPr>
            <a:normAutofit fontScale="92500" lnSpcReduction="20000"/>
          </a:bodyPr>
          <a:lstStyle/>
          <a:p>
            <a:pPr marL="0" indent="0">
              <a:buNone/>
              <a:defRPr/>
            </a:pPr>
            <a:r>
              <a:rPr lang="en-US" sz="2000" b="1" dirty="0">
                <a:latin typeface="Calibri" pitchFamily="34" charset="0"/>
              </a:rPr>
              <a:t>5.13.1.3 Bluetooth </a:t>
            </a:r>
            <a:r>
              <a:rPr lang="en-US" sz="2000" b="1" dirty="0" smtClean="0">
                <a:latin typeface="Calibri" pitchFamily="34" charset="0"/>
              </a:rPr>
              <a:t> (continued)</a:t>
            </a:r>
            <a:endParaRPr lang="en-US" sz="2000" b="1" dirty="0">
              <a:latin typeface="Calibri" pitchFamily="34" charset="0"/>
            </a:endParaRPr>
          </a:p>
          <a:p>
            <a:pPr marL="0" indent="0">
              <a:buNone/>
              <a:defRPr/>
            </a:pPr>
            <a:r>
              <a:rPr lang="en-US" sz="2000" dirty="0">
                <a:latin typeface="Calibri" pitchFamily="34" charset="0"/>
              </a:rPr>
              <a:t>Agencies shall: </a:t>
            </a:r>
          </a:p>
          <a:p>
            <a:pPr>
              <a:buAutoNum type="arabicPeriod" startAt="5"/>
            </a:pPr>
            <a:r>
              <a:rPr lang="en-US" dirty="0" smtClean="0">
                <a:latin typeface="Calibri" pitchFamily="34" charset="0"/>
              </a:rPr>
              <a:t>Choose </a:t>
            </a:r>
            <a:r>
              <a:rPr lang="en-US" dirty="0">
                <a:latin typeface="Calibri" pitchFamily="34" charset="0"/>
              </a:rPr>
              <a:t>personal identification number (PIN) codes that are sufficiently random and long. Avoid static and weak </a:t>
            </a:r>
            <a:r>
              <a:rPr lang="en-US" dirty="0" smtClean="0">
                <a:latin typeface="Calibri" pitchFamily="34" charset="0"/>
              </a:rPr>
              <a:t>PINs</a:t>
            </a:r>
            <a:r>
              <a:rPr lang="en-US" dirty="0">
                <a:latin typeface="Calibri" pitchFamily="34" charset="0"/>
              </a:rPr>
              <a:t>, such as all zeroes. PIN codes should be random so that they cannot be easily reproduced by malicious users.  </a:t>
            </a:r>
            <a:r>
              <a:rPr lang="en-US" dirty="0" smtClean="0">
                <a:latin typeface="Calibri" pitchFamily="34" charset="0"/>
              </a:rPr>
              <a:t>Longer </a:t>
            </a:r>
            <a:r>
              <a:rPr lang="en-US" dirty="0">
                <a:latin typeface="Calibri" pitchFamily="34" charset="0"/>
              </a:rPr>
              <a:t>PIN codes are more resistant to brute force attacks. For Bluetooth v2.0 (or earlier) devices, an </a:t>
            </a:r>
            <a:r>
              <a:rPr lang="en-US" dirty="0" smtClean="0">
                <a:latin typeface="Calibri" pitchFamily="34" charset="0"/>
              </a:rPr>
              <a:t>eight-character </a:t>
            </a:r>
            <a:r>
              <a:rPr lang="en-US" dirty="0">
                <a:latin typeface="Calibri" pitchFamily="34" charset="0"/>
              </a:rPr>
              <a:t>alphanumeric PIN shall be used</a:t>
            </a:r>
            <a:r>
              <a:rPr lang="en-US" dirty="0" smtClean="0">
                <a:latin typeface="Calibri" pitchFamily="34" charset="0"/>
              </a:rPr>
              <a:t>.</a:t>
            </a:r>
          </a:p>
          <a:p>
            <a:pPr>
              <a:buAutoNum type="arabicPeriod" startAt="5"/>
            </a:pPr>
            <a:r>
              <a:rPr lang="en-US" dirty="0">
                <a:latin typeface="Calibri" pitchFamily="34" charset="0"/>
              </a:rPr>
              <a:t>For v2.1 devices using Secure Simple Pairing, avoid using the “Just Works” model. The “Just Works” model does not provide protection against man-in-the-middle (MITM) attacks. Devices that only support Just Works should not be procured if similarly qualified devices that support one of the association models (i.e. Numeric Comparison, Out of Band, or Passkey Entry) are available.</a:t>
            </a:r>
          </a:p>
          <a:p>
            <a:pPr>
              <a:buAutoNum type="arabicPeriod" startAt="5"/>
            </a:pPr>
            <a:r>
              <a:rPr lang="en-US" dirty="0">
                <a:latin typeface="Calibri" pitchFamily="34" charset="0"/>
              </a:rPr>
              <a:t>Bluetooth devices should be configured by default as, and remain, undiscoverable except as needed for pairing. Bluetooth interfaces should be configured as non-discoverable, which prevents visibility to other Bluetooth devices except when discovery is specifically needed. Also, the default self-identifying or discoverable names provided on Bluetooth devices should be changed to anonymous unidentifiable names</a:t>
            </a:r>
            <a:r>
              <a:rPr lang="en-US" dirty="0" smtClean="0">
                <a:latin typeface="Calibri" pitchFamily="34" charset="0"/>
              </a:rPr>
              <a:t>.</a:t>
            </a:r>
          </a:p>
          <a:p>
            <a:pPr>
              <a:buAutoNum type="arabicPeriod" startAt="5"/>
            </a:pPr>
            <a:r>
              <a:rPr lang="en-US" dirty="0">
                <a:latin typeface="Calibri" pitchFamily="34" charset="0"/>
              </a:rPr>
              <a:t>Invoke link encryption for all Bluetooth connections regardless of how needless encryption may seem (i.e. no Security Mode 1). Link encryption should be used to secure all data transmissions during a Bluetooth connection; otherwise, transmitted data is vulnerable to eavesdropping. </a:t>
            </a:r>
          </a:p>
          <a:p>
            <a:pPr>
              <a:buAutoNum type="arabicPeriod" startAt="5"/>
            </a:pPr>
            <a:endParaRPr lang="en-US" dirty="0">
              <a:latin typeface="Calibri" pitchFamily="34" charset="0"/>
            </a:endParaRPr>
          </a:p>
          <a:p>
            <a:pPr>
              <a:buAutoNum type="arabicPeriod" startAt="5"/>
            </a:pPr>
            <a:endParaRPr lang="en-US" dirty="0">
              <a:latin typeface="Calibri" pitchFamily="34" charset="0"/>
            </a:endParaRP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13404714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0" y="2342147"/>
            <a:ext cx="11197390" cy="4515853"/>
          </a:xfrm>
        </p:spPr>
        <p:txBody>
          <a:bodyPr>
            <a:normAutofit lnSpcReduction="10000"/>
          </a:bodyPr>
          <a:lstStyle/>
          <a:p>
            <a:pPr marL="0" indent="0">
              <a:buNone/>
              <a:defRPr/>
            </a:pPr>
            <a:r>
              <a:rPr lang="en-US" sz="2000" b="1" dirty="0">
                <a:latin typeface="Calibri" pitchFamily="34" charset="0"/>
              </a:rPr>
              <a:t>5.13.1.3 Bluetooth </a:t>
            </a:r>
            <a:r>
              <a:rPr lang="en-US" sz="2000" b="1" dirty="0" smtClean="0">
                <a:latin typeface="Calibri" pitchFamily="34" charset="0"/>
              </a:rPr>
              <a:t> (continued)</a:t>
            </a:r>
            <a:endParaRPr lang="en-US" sz="2000" b="1" dirty="0">
              <a:latin typeface="Calibri" pitchFamily="34" charset="0"/>
            </a:endParaRPr>
          </a:p>
          <a:p>
            <a:pPr marL="0" indent="0">
              <a:buNone/>
              <a:defRPr/>
            </a:pPr>
            <a:r>
              <a:rPr lang="en-US" sz="2000" dirty="0">
                <a:latin typeface="Calibri" pitchFamily="34" charset="0"/>
              </a:rPr>
              <a:t>Agencies shall: </a:t>
            </a:r>
          </a:p>
          <a:p>
            <a:pPr>
              <a:buFontTx/>
              <a:buAutoNum type="arabicPeriod" startAt="9"/>
              <a:defRPr/>
            </a:pPr>
            <a:r>
              <a:rPr lang="en-US" dirty="0">
                <a:latin typeface="Calibri" pitchFamily="34" charset="0"/>
              </a:rPr>
              <a:t>If multi-hop wireless communication is being utilized, ensure that encryption is </a:t>
            </a:r>
            <a:r>
              <a:rPr lang="en-US" dirty="0" smtClean="0">
                <a:latin typeface="Calibri" pitchFamily="34" charset="0"/>
              </a:rPr>
              <a:t>enable on </a:t>
            </a:r>
            <a:r>
              <a:rPr lang="en-US" dirty="0">
                <a:latin typeface="Calibri" pitchFamily="34" charset="0"/>
              </a:rPr>
              <a:t>every link in the communication chain. Every link should be secured because one unsecured link results in compromising the entire communication chain</a:t>
            </a:r>
            <a:r>
              <a:rPr lang="en-US" dirty="0" smtClean="0">
                <a:latin typeface="Calibri" pitchFamily="34" charset="0"/>
              </a:rPr>
              <a:t>.</a:t>
            </a:r>
          </a:p>
          <a:p>
            <a:pPr>
              <a:buFontTx/>
              <a:buAutoNum type="arabicPeriod" startAt="9"/>
              <a:defRPr/>
            </a:pPr>
            <a:r>
              <a:rPr lang="en-US" dirty="0">
                <a:latin typeface="Calibri" pitchFamily="34" charset="0"/>
              </a:rPr>
              <a:t>Ensure device mutual authentication is performed for all accesses. Mutual authentication is required to provide verification that all devices on the network are legitimate.</a:t>
            </a:r>
          </a:p>
          <a:p>
            <a:pPr>
              <a:buFontTx/>
              <a:buAutoNum type="arabicPeriod" startAt="9"/>
              <a:defRPr/>
            </a:pPr>
            <a:r>
              <a:rPr lang="en-US" dirty="0">
                <a:latin typeface="Calibri" pitchFamily="34" charset="0"/>
              </a:rPr>
              <a:t>Enable encryption for all broadcast transmission (Encryption Mode 3). Broadcast transmissions secured by link encryption provide a layer of security that protects these transmissions from user interception for malicious </a:t>
            </a:r>
            <a:r>
              <a:rPr lang="en-US" dirty="0" smtClean="0">
                <a:latin typeface="Calibri" pitchFamily="34" charset="0"/>
              </a:rPr>
              <a:t>purposes.</a:t>
            </a:r>
          </a:p>
          <a:p>
            <a:pPr>
              <a:buFontTx/>
              <a:buAutoNum type="arabicPeriod" startAt="9"/>
              <a:defRPr/>
            </a:pPr>
            <a:r>
              <a:rPr lang="en-US" dirty="0" smtClean="0">
                <a:latin typeface="Calibri" pitchFamily="34" charset="0"/>
              </a:rPr>
              <a:t>Configure </a:t>
            </a:r>
            <a:r>
              <a:rPr lang="en-US" dirty="0">
                <a:latin typeface="Calibri" pitchFamily="34" charset="0"/>
              </a:rPr>
              <a:t>encryption key sizes to the maximum allowable. Using maximum allowable key sizes provides </a:t>
            </a:r>
            <a:r>
              <a:rPr lang="en-US" dirty="0" smtClean="0">
                <a:latin typeface="Calibri" pitchFamily="34" charset="0"/>
              </a:rPr>
              <a:t>	protection </a:t>
            </a:r>
            <a:r>
              <a:rPr lang="en-US" dirty="0">
                <a:latin typeface="Calibri" pitchFamily="34" charset="0"/>
              </a:rPr>
              <a:t>from brute force </a:t>
            </a:r>
            <a:r>
              <a:rPr lang="en-US" dirty="0" smtClean="0">
                <a:latin typeface="Calibri" pitchFamily="34" charset="0"/>
              </a:rPr>
              <a:t>attacks.</a:t>
            </a:r>
          </a:p>
          <a:p>
            <a:pPr>
              <a:buFontTx/>
              <a:buAutoNum type="arabicPeriod" startAt="9"/>
              <a:defRPr/>
            </a:pPr>
            <a:r>
              <a:rPr lang="en-US" dirty="0" smtClean="0">
                <a:latin typeface="Calibri" pitchFamily="34" charset="0"/>
              </a:rPr>
              <a:t>Establish </a:t>
            </a:r>
            <a:r>
              <a:rPr lang="en-US" dirty="0">
                <a:latin typeface="Calibri" pitchFamily="34" charset="0"/>
              </a:rPr>
              <a:t>a “minimum key size” for any negotiation process. Establishing minimum key sizes ensures that all keys are long enough to be resistant to brute force attacks. See Section 5.10.1.2 for minimum key encryption standards.</a:t>
            </a:r>
          </a:p>
          <a:p>
            <a:pPr>
              <a:buAutoNum type="arabicPeriod" startAt="5"/>
            </a:pPr>
            <a:endParaRPr lang="en-US" dirty="0">
              <a:latin typeface="Calibri" pitchFamily="34" charset="0"/>
            </a:endParaRPr>
          </a:p>
          <a:p>
            <a:pPr>
              <a:buAutoNum type="arabicPeriod" startAt="5"/>
            </a:pPr>
            <a:endParaRPr lang="en-US" dirty="0">
              <a:latin typeface="Calibri" pitchFamily="34" charset="0"/>
            </a:endParaRP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24872522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0" y="2342147"/>
            <a:ext cx="11197390" cy="4515853"/>
          </a:xfrm>
        </p:spPr>
        <p:txBody>
          <a:bodyPr>
            <a:normAutofit/>
          </a:bodyPr>
          <a:lstStyle/>
          <a:p>
            <a:pPr marL="0" indent="0">
              <a:buNone/>
              <a:defRPr/>
            </a:pPr>
            <a:r>
              <a:rPr lang="en-US" sz="2000" b="1" dirty="0">
                <a:latin typeface="Calibri" pitchFamily="34" charset="0"/>
              </a:rPr>
              <a:t>5.13.1.3 Bluetooth </a:t>
            </a:r>
            <a:r>
              <a:rPr lang="en-US" sz="2000" b="1" dirty="0" smtClean="0">
                <a:latin typeface="Calibri" pitchFamily="34" charset="0"/>
              </a:rPr>
              <a:t> (continued)</a:t>
            </a:r>
            <a:endParaRPr lang="en-US" sz="2000" b="1" dirty="0">
              <a:latin typeface="Calibri" pitchFamily="34" charset="0"/>
            </a:endParaRPr>
          </a:p>
          <a:p>
            <a:pPr marL="0" indent="0">
              <a:buNone/>
              <a:defRPr/>
            </a:pPr>
            <a:r>
              <a:rPr lang="en-US" sz="2000" dirty="0">
                <a:latin typeface="Calibri" pitchFamily="34" charset="0"/>
              </a:rPr>
              <a:t>Agencies shall: </a:t>
            </a:r>
          </a:p>
          <a:p>
            <a:pPr marL="0" indent="0">
              <a:buNone/>
              <a:defRPr/>
            </a:pPr>
            <a:r>
              <a:rPr lang="en-US" dirty="0" smtClean="0">
                <a:latin typeface="Calibri" pitchFamily="34" charset="0"/>
              </a:rPr>
              <a:t>14.	Use </a:t>
            </a:r>
            <a:r>
              <a:rPr lang="en-US" dirty="0">
                <a:latin typeface="Calibri" pitchFamily="34" charset="0"/>
              </a:rPr>
              <a:t>Security Mode 3 in order to provide link-level security prior to link establishment. </a:t>
            </a:r>
          </a:p>
          <a:p>
            <a:pPr marL="0" indent="0">
              <a:buNone/>
              <a:defRPr/>
            </a:pPr>
            <a:r>
              <a:rPr lang="en-US" dirty="0" smtClean="0">
                <a:latin typeface="Calibri" pitchFamily="34" charset="0"/>
              </a:rPr>
              <a:t>15.	Users </a:t>
            </a:r>
            <a:r>
              <a:rPr lang="en-US" dirty="0">
                <a:latin typeface="Calibri" pitchFamily="34" charset="0"/>
              </a:rPr>
              <a:t>do not accept transmissions of any kind from unknown or suspicious devices. These types of transmissions </a:t>
            </a:r>
            <a:r>
              <a:rPr lang="en-US" dirty="0" smtClean="0">
                <a:latin typeface="Calibri" pitchFamily="34" charset="0"/>
              </a:rPr>
              <a:t>	Include </a:t>
            </a:r>
            <a:r>
              <a:rPr lang="en-US" dirty="0">
                <a:latin typeface="Calibri" pitchFamily="34" charset="0"/>
              </a:rPr>
              <a:t>messages, files, and images. With the increase in the number of Bluetooth enabled devices, it is </a:t>
            </a:r>
            <a:r>
              <a:rPr lang="en-US" dirty="0" smtClean="0">
                <a:latin typeface="Calibri" pitchFamily="34" charset="0"/>
              </a:rPr>
              <a:t>	important </a:t>
            </a:r>
            <a:r>
              <a:rPr lang="en-US" dirty="0">
                <a:latin typeface="Calibri" pitchFamily="34" charset="0"/>
              </a:rPr>
              <a:t>that users only establish connections with other trusted devices and only accept content from these </a:t>
            </a:r>
            <a:r>
              <a:rPr lang="en-US" dirty="0" smtClean="0">
                <a:latin typeface="Calibri" pitchFamily="34" charset="0"/>
              </a:rPr>
              <a:t>	trusted </a:t>
            </a:r>
            <a:r>
              <a:rPr lang="en-US" dirty="0">
                <a:latin typeface="Calibri" pitchFamily="34" charset="0"/>
              </a:rPr>
              <a:t>devices. </a:t>
            </a:r>
          </a:p>
          <a:p>
            <a:pPr marL="0" indent="0">
              <a:buNone/>
              <a:defRPr/>
            </a:pPr>
            <a:endParaRPr lang="en-US" dirty="0">
              <a:latin typeface="Calibri" pitchFamily="34" charset="0"/>
            </a:endParaRPr>
          </a:p>
          <a:p>
            <a:pPr>
              <a:buAutoNum type="arabicPeriod" startAt="5"/>
            </a:pPr>
            <a:endParaRPr lang="en-US" dirty="0">
              <a:latin typeface="Calibri" pitchFamily="34" charset="0"/>
            </a:endParaRPr>
          </a:p>
          <a:p>
            <a:pPr>
              <a:buAutoNum type="arabicPeriod" startAt="5"/>
            </a:pPr>
            <a:endParaRPr lang="en-US" dirty="0">
              <a:latin typeface="Calibri" pitchFamily="34" charset="0"/>
            </a:endParaRP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12729369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09" y="973668"/>
            <a:ext cx="8761413" cy="706964"/>
          </a:xfrm>
        </p:spPr>
        <p:txBody>
          <a:bodyPr/>
          <a:lstStyle/>
          <a:p>
            <a:pPr algn="ctr"/>
            <a:r>
              <a:rPr lang="en-US" dirty="0" smtClean="0"/>
              <a:t>Access Control Measures (continued)</a:t>
            </a:r>
            <a:endParaRPr lang="en-US" dirty="0"/>
          </a:p>
        </p:txBody>
      </p:sp>
      <p:sp>
        <p:nvSpPr>
          <p:cNvPr id="3" name="Content Placeholder 2"/>
          <p:cNvSpPr>
            <a:spLocks noGrp="1"/>
          </p:cNvSpPr>
          <p:nvPr>
            <p:ph idx="1"/>
          </p:nvPr>
        </p:nvSpPr>
        <p:spPr>
          <a:xfrm>
            <a:off x="465220" y="2342147"/>
            <a:ext cx="11197390" cy="4515853"/>
          </a:xfrm>
        </p:spPr>
        <p:txBody>
          <a:bodyPr>
            <a:normAutofit/>
          </a:bodyPr>
          <a:lstStyle/>
          <a:p>
            <a:pPr marL="0" indent="0">
              <a:buNone/>
              <a:defRPr/>
            </a:pPr>
            <a:r>
              <a:rPr lang="en-US" sz="2000" b="1" dirty="0" smtClean="0">
                <a:latin typeface="Calibri" pitchFamily="34" charset="0"/>
              </a:rPr>
              <a:t>Example</a:t>
            </a:r>
          </a:p>
          <a:p>
            <a:pPr marL="0" indent="0">
              <a:buNone/>
              <a:defRPr/>
            </a:pPr>
            <a:r>
              <a:rPr lang="en-US" sz="2000" dirty="0" smtClean="0">
                <a:latin typeface="Calibri" pitchFamily="34" charset="0"/>
              </a:rPr>
              <a:t>A </a:t>
            </a:r>
            <a:r>
              <a:rPr lang="en-US" sz="2000" dirty="0">
                <a:latin typeface="Calibri" pitchFamily="34" charset="0"/>
              </a:rPr>
              <a:t>Local Police Department’s Access Controls A local police department purchased a new computer-assisted dispatch (CAD) system that integrated with their state CSA’s CJI interfaces. In doing so, the police department employed least-privilege practices to ensure that its employees were only given those privileges needed to perform their jobs, and as such, excluding IT administrators, employees had only non-administrative privileges on all equipment they used. The police department also used ACLs in the operating systems to control access to the CAD client’s executables. The CAD system used internal role-based access controls to ensure only those users that needed access to CJI were given it. The police department performed annual audits of user accounts on all systems under their control including remote access mechanisms, operating systems, and the CAD system to ensure all accounts were in valid states. The police department implemented authentication-failure account lockouts, system use notification via login banners, and screen-saver passwords on all equipment that processes CJI.</a:t>
            </a:r>
            <a:endParaRPr lang="en-US" dirty="0">
              <a:latin typeface="Calibri" pitchFamily="34" charset="0"/>
            </a:endParaRPr>
          </a:p>
          <a:p>
            <a:pPr>
              <a:buAutoNum type="arabicPeriod" startAt="5"/>
            </a:pPr>
            <a:endParaRPr lang="en-US" dirty="0">
              <a:latin typeface="Calibri" pitchFamily="34" charset="0"/>
            </a:endParaRPr>
          </a:p>
          <a:p>
            <a:pPr>
              <a:buAutoNum type="arabicPeriod" startAt="5"/>
            </a:pPr>
            <a:endParaRPr lang="en-US" dirty="0">
              <a:latin typeface="Calibri" pitchFamily="34" charset="0"/>
            </a:endParaRP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457200" indent="-457200">
              <a:buFont typeface="+mj-lt"/>
              <a:buAutoNum type="arabicPeriod"/>
            </a:pPr>
            <a:endParaRPr lang="en-US" altLang="en-US" sz="2400" dirty="0">
              <a:latin typeface="Calibri" panose="020F0502020204030204" pitchFamily="34" charset="0"/>
            </a:endParaRPr>
          </a:p>
          <a:p>
            <a:pPr marL="0" indent="0">
              <a:buNone/>
            </a:pPr>
            <a:endParaRPr lang="en-US" altLang="en-US" sz="2400" dirty="0">
              <a:latin typeface="Calibri" panose="020F0502020204030204" pitchFamily="34" charset="0"/>
            </a:endParaRPr>
          </a:p>
          <a:p>
            <a:pPr marL="400050" lvl="1" indent="0">
              <a:buNone/>
            </a:pPr>
            <a:endParaRPr lang="en-US" altLang="en-US" sz="2200" dirty="0">
              <a:latin typeface="Calibri" panose="020F0502020204030204" pitchFamily="34" charset="0"/>
            </a:endParaRPr>
          </a:p>
          <a:p>
            <a:pPr marL="0" indent="0">
              <a:buNone/>
            </a:pPr>
            <a:endParaRPr lang="en-US" altLang="en-US" sz="2400" dirty="0">
              <a:latin typeface="Calibri" panose="020F0502020204030204" pitchFamily="34" charset="0"/>
            </a:endParaRPr>
          </a:p>
        </p:txBody>
      </p:sp>
    </p:spTree>
    <p:extLst>
      <p:ext uri="{BB962C8B-B14F-4D97-AF65-F5344CB8AC3E}">
        <p14:creationId xmlns:p14="http://schemas.microsoft.com/office/powerpoint/2010/main" val="18989983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r>
              <a:rPr lang="en-US" dirty="0" smtClean="0"/>
              <a:t>Network Infrastructure Protection Measures</a:t>
            </a:r>
            <a:endParaRPr lang="en-US" dirty="0"/>
          </a:p>
        </p:txBody>
      </p:sp>
      <p:sp>
        <p:nvSpPr>
          <p:cNvPr id="3" name="Content Placeholder 2"/>
          <p:cNvSpPr>
            <a:spLocks noGrp="1"/>
          </p:cNvSpPr>
          <p:nvPr>
            <p:ph idx="1"/>
          </p:nvPr>
        </p:nvSpPr>
        <p:spPr>
          <a:xfrm>
            <a:off x="1154955" y="2342147"/>
            <a:ext cx="9801726" cy="4515853"/>
          </a:xfrm>
        </p:spPr>
        <p:txBody>
          <a:bodyPr>
            <a:normAutofit/>
          </a:bodyPr>
          <a:lstStyle/>
          <a:p>
            <a:pPr marL="0" indent="0">
              <a:buNone/>
            </a:pPr>
            <a:r>
              <a:rPr lang="en-US" altLang="en-US" sz="2000" b="1" dirty="0">
                <a:latin typeface="Calibri" panose="020F0502020204030204" pitchFamily="34" charset="0"/>
              </a:rPr>
              <a:t>5.10.1 Information Flow </a:t>
            </a:r>
            <a:r>
              <a:rPr lang="en-US" altLang="en-US" sz="2000" b="1" dirty="0" smtClean="0">
                <a:latin typeface="Calibri" panose="020F0502020204030204" pitchFamily="34" charset="0"/>
              </a:rPr>
              <a:t>Enforcement </a:t>
            </a:r>
          </a:p>
          <a:p>
            <a:pPr marL="0" indent="0">
              <a:buNone/>
            </a:pPr>
            <a:r>
              <a:rPr lang="en-US" altLang="en-US" dirty="0">
                <a:latin typeface="Calibri" panose="020F0502020204030204" pitchFamily="34" charset="0"/>
              </a:rPr>
              <a:t>The network infrastructure shall control the flow of information between interconnected systems. Information flow control regulates where information is allowed to travel within an information system and between information systems (as opposed to who is allowed to access the information) and without explicit regard to subsequent accesses to that information. In other words, controlling how data moves from one place to the next in a secure manner</a:t>
            </a:r>
            <a:r>
              <a:rPr lang="en-US" altLang="en-US" dirty="0" smtClean="0">
                <a:latin typeface="Calibri" panose="020F0502020204030204" pitchFamily="34" charset="0"/>
              </a:rPr>
              <a:t>.</a:t>
            </a:r>
          </a:p>
          <a:p>
            <a:pPr marL="0" indent="0">
              <a:buNone/>
            </a:pPr>
            <a:r>
              <a:rPr lang="en-US" altLang="en-US" dirty="0">
                <a:latin typeface="Calibri" panose="020F0502020204030204" pitchFamily="34" charset="0"/>
              </a:rPr>
              <a:t>Examples of controls that are better expressed as flow control than access control (see section 5.5) </a:t>
            </a:r>
            <a:r>
              <a:rPr lang="en-US" altLang="en-US" dirty="0" smtClean="0">
                <a:latin typeface="Calibri" panose="020F0502020204030204" pitchFamily="34" charset="0"/>
              </a:rPr>
              <a:t>are:</a:t>
            </a:r>
          </a:p>
          <a:p>
            <a:pPr marL="400050" lvl="1" indent="0">
              <a:buNone/>
            </a:pPr>
            <a:r>
              <a:rPr lang="en-US" altLang="en-US" dirty="0" smtClean="0">
                <a:latin typeface="Calibri" panose="020F0502020204030204" pitchFamily="34" charset="0"/>
              </a:rPr>
              <a:t>1</a:t>
            </a:r>
            <a:r>
              <a:rPr lang="en-US" altLang="en-US" dirty="0">
                <a:latin typeface="Calibri" panose="020F0502020204030204" pitchFamily="34" charset="0"/>
              </a:rPr>
              <a:t>. Prevent CJI from being transmitted unencrypted across the </a:t>
            </a:r>
            <a:r>
              <a:rPr lang="en-US" altLang="en-US" dirty="0" smtClean="0">
                <a:latin typeface="Calibri" panose="020F0502020204030204" pitchFamily="34" charset="0"/>
              </a:rPr>
              <a:t>public network</a:t>
            </a:r>
            <a:r>
              <a:rPr lang="en-US" altLang="en-US" dirty="0">
                <a:latin typeface="Calibri" panose="020F0502020204030204" pitchFamily="34" charset="0"/>
              </a:rPr>
              <a:t>. </a:t>
            </a:r>
            <a:endParaRPr lang="en-US" altLang="en-US" dirty="0" smtClean="0">
              <a:latin typeface="Calibri" panose="020F0502020204030204" pitchFamily="34" charset="0"/>
            </a:endParaRPr>
          </a:p>
          <a:p>
            <a:pPr marL="400050" lvl="1" indent="0">
              <a:buNone/>
            </a:pPr>
            <a:r>
              <a:rPr lang="en-US" altLang="en-US" dirty="0" smtClean="0">
                <a:latin typeface="Calibri" panose="020F0502020204030204" pitchFamily="34" charset="0"/>
              </a:rPr>
              <a:t>2. Block outside traffic that claims to be from within the agency. </a:t>
            </a:r>
          </a:p>
          <a:p>
            <a:pPr marL="400050" lvl="1" indent="0">
              <a:buNone/>
            </a:pPr>
            <a:r>
              <a:rPr lang="en-US" altLang="en-US" dirty="0" smtClean="0">
                <a:latin typeface="Calibri" panose="020F0502020204030204" pitchFamily="34" charset="0"/>
              </a:rPr>
              <a:t>3</a:t>
            </a:r>
            <a:r>
              <a:rPr lang="en-US" altLang="en-US" dirty="0">
                <a:latin typeface="Calibri" panose="020F0502020204030204" pitchFamily="34" charset="0"/>
              </a:rPr>
              <a:t>. Do not pass any web requests to the public network that are </a:t>
            </a:r>
            <a:r>
              <a:rPr lang="en-US" altLang="en-US" dirty="0" smtClean="0">
                <a:latin typeface="Calibri" panose="020F0502020204030204" pitchFamily="34" charset="0"/>
              </a:rPr>
              <a:t>not from </a:t>
            </a:r>
            <a:r>
              <a:rPr lang="en-US" altLang="en-US" dirty="0">
                <a:latin typeface="Calibri" panose="020F0502020204030204" pitchFamily="34" charset="0"/>
              </a:rPr>
              <a:t>the internal web proxy. </a:t>
            </a:r>
            <a:endParaRPr lang="en-US" altLang="en-US" dirty="0" smtClean="0">
              <a:latin typeface="Calibri" panose="020F0502020204030204" pitchFamily="34" charset="0"/>
            </a:endParaRPr>
          </a:p>
          <a:p>
            <a:pPr marL="0" indent="0">
              <a:buNone/>
            </a:pPr>
            <a:r>
              <a:rPr lang="en-US" altLang="en-US" i="1" dirty="0">
                <a:latin typeface="Calibri" panose="020F0502020204030204" pitchFamily="34" charset="0"/>
              </a:rPr>
              <a:t>Specific examples of flow control enforcement can be found in boundary protection devices (e.g. proxies, gateways, guards, encrypted tunnels, firewalls, and routers) that employ rule sets or establish configuration settings that restrict information system services or provide a packet filtering capability. </a:t>
            </a:r>
          </a:p>
          <a:p>
            <a:pPr marL="0" indent="0">
              <a:buNone/>
            </a:pPr>
            <a:endParaRPr lang="en-US" altLang="en-US"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Tree>
    <p:extLst>
      <p:ext uri="{BB962C8B-B14F-4D97-AF65-F5344CB8AC3E}">
        <p14:creationId xmlns:p14="http://schemas.microsoft.com/office/powerpoint/2010/main" val="9415874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1154955" y="2342147"/>
            <a:ext cx="9801726" cy="4515853"/>
          </a:xfrm>
        </p:spPr>
        <p:txBody>
          <a:bodyPr>
            <a:normAutofit fontScale="92500" lnSpcReduction="20000"/>
          </a:bodyPr>
          <a:lstStyle/>
          <a:p>
            <a:pPr marL="0" indent="0">
              <a:buNone/>
            </a:pPr>
            <a:r>
              <a:rPr lang="en-US" altLang="en-US" sz="2200" b="1" dirty="0">
                <a:latin typeface="Calibri" panose="020F0502020204030204" pitchFamily="34" charset="0"/>
              </a:rPr>
              <a:t>5.10.1.1 Boundary Protection </a:t>
            </a:r>
          </a:p>
          <a:p>
            <a:pPr marL="0" indent="0">
              <a:buNone/>
            </a:pPr>
            <a:r>
              <a:rPr lang="en-US" altLang="en-US" dirty="0">
                <a:latin typeface="Calibri" panose="020F0502020204030204" pitchFamily="34" charset="0"/>
              </a:rPr>
              <a:t>T</a:t>
            </a:r>
            <a:r>
              <a:rPr lang="en-US" altLang="en-US" dirty="0" smtClean="0">
                <a:latin typeface="Calibri" panose="020F0502020204030204" pitchFamily="34" charset="0"/>
              </a:rPr>
              <a:t>he </a:t>
            </a:r>
            <a:r>
              <a:rPr lang="en-US" altLang="en-US" dirty="0">
                <a:latin typeface="Calibri" panose="020F0502020204030204" pitchFamily="34" charset="0"/>
              </a:rPr>
              <a:t>agency shall: </a:t>
            </a:r>
          </a:p>
          <a:p>
            <a:pPr>
              <a:buFont typeface="+mj-lt"/>
              <a:buAutoNum type="arabicPeriod"/>
            </a:pPr>
            <a:r>
              <a:rPr lang="en-US" altLang="en-US" dirty="0">
                <a:latin typeface="Calibri" panose="020F0502020204030204" pitchFamily="34" charset="0"/>
              </a:rPr>
              <a:t>Control access to networks processing CJI. </a:t>
            </a:r>
            <a:endParaRPr lang="en-US" altLang="en-US" dirty="0" smtClean="0">
              <a:latin typeface="Calibri" panose="020F0502020204030204" pitchFamily="34" charset="0"/>
            </a:endParaRPr>
          </a:p>
          <a:p>
            <a:pPr>
              <a:buFont typeface="+mj-lt"/>
              <a:buAutoNum type="arabicPeriod"/>
            </a:pPr>
            <a:r>
              <a:rPr lang="en-US" altLang="en-US" dirty="0" smtClean="0">
                <a:latin typeface="Calibri" panose="020F0502020204030204" pitchFamily="34" charset="0"/>
              </a:rPr>
              <a:t>Monitor </a:t>
            </a:r>
            <a:r>
              <a:rPr lang="en-US" altLang="en-US" dirty="0">
                <a:latin typeface="Calibri" panose="020F0502020204030204" pitchFamily="34" charset="0"/>
              </a:rPr>
              <a:t>and control communications at the external boundary of the </a:t>
            </a:r>
            <a:r>
              <a:rPr lang="en-US" altLang="en-US" dirty="0" smtClean="0">
                <a:latin typeface="Calibri" panose="020F0502020204030204" pitchFamily="34" charset="0"/>
              </a:rPr>
              <a:t>information </a:t>
            </a:r>
            <a:r>
              <a:rPr lang="en-US" altLang="en-US" dirty="0">
                <a:latin typeface="Calibri" panose="020F0502020204030204" pitchFamily="34" charset="0"/>
              </a:rPr>
              <a:t>system and at key internal boundaries within the system</a:t>
            </a:r>
            <a:r>
              <a:rPr lang="en-US" altLang="en-US" dirty="0" smtClean="0">
                <a:latin typeface="Calibri" panose="020F0502020204030204" pitchFamily="34" charset="0"/>
              </a:rPr>
              <a:t>. </a:t>
            </a:r>
          </a:p>
          <a:p>
            <a:pPr>
              <a:buFont typeface="+mj-lt"/>
              <a:buAutoNum type="arabicPeriod"/>
            </a:pPr>
            <a:r>
              <a:rPr lang="en-US" altLang="en-US" dirty="0" smtClean="0">
                <a:latin typeface="Calibri" panose="020F0502020204030204" pitchFamily="34" charset="0"/>
              </a:rPr>
              <a:t>Ensure </a:t>
            </a:r>
            <a:r>
              <a:rPr lang="en-US" altLang="en-US" dirty="0">
                <a:latin typeface="Calibri" panose="020F0502020204030204" pitchFamily="34" charset="0"/>
              </a:rPr>
              <a:t>any connections to the Internet, other external networks, or information </a:t>
            </a:r>
            <a:r>
              <a:rPr lang="en-US" altLang="en-US" dirty="0" smtClean="0">
                <a:latin typeface="Calibri" panose="020F0502020204030204" pitchFamily="34" charset="0"/>
              </a:rPr>
              <a:t>systems </a:t>
            </a:r>
            <a:r>
              <a:rPr lang="en-US" altLang="en-US" dirty="0">
                <a:latin typeface="Calibri" panose="020F0502020204030204" pitchFamily="34" charset="0"/>
              </a:rPr>
              <a:t>occur through controlled interfaces (e.g. proxies, gateways, routers, </a:t>
            </a:r>
            <a:r>
              <a:rPr lang="en-US" altLang="en-US" dirty="0" smtClean="0">
                <a:latin typeface="Calibri" panose="020F0502020204030204" pitchFamily="34" charset="0"/>
              </a:rPr>
              <a:t>firewalls</a:t>
            </a:r>
            <a:r>
              <a:rPr lang="en-US" altLang="en-US" dirty="0">
                <a:latin typeface="Calibri" panose="020F0502020204030204" pitchFamily="34" charset="0"/>
              </a:rPr>
              <a:t>, encrypted tunnels). See Section 5.10.4.4 for guidance on personal </a:t>
            </a:r>
            <a:r>
              <a:rPr lang="en-US" altLang="en-US" dirty="0" smtClean="0">
                <a:latin typeface="Calibri" panose="020F0502020204030204" pitchFamily="34" charset="0"/>
              </a:rPr>
              <a:t>firewalls</a:t>
            </a:r>
            <a:r>
              <a:rPr lang="en-US" altLang="en-US" dirty="0">
                <a:latin typeface="Calibri" panose="020F0502020204030204" pitchFamily="34" charset="0"/>
              </a:rPr>
              <a:t>. </a:t>
            </a:r>
          </a:p>
          <a:p>
            <a:pPr>
              <a:buFont typeface="+mj-lt"/>
              <a:buAutoNum type="arabicPeriod"/>
            </a:pPr>
            <a:r>
              <a:rPr lang="en-US" altLang="en-US" dirty="0" smtClean="0">
                <a:latin typeface="Calibri" panose="020F0502020204030204" pitchFamily="34" charset="0"/>
              </a:rPr>
              <a:t>Employ </a:t>
            </a:r>
            <a:r>
              <a:rPr lang="en-US" altLang="en-US" dirty="0">
                <a:latin typeface="Calibri" panose="020F0502020204030204" pitchFamily="34" charset="0"/>
              </a:rPr>
              <a:t>tools and techniques to monitor network events, detect attacks, and </a:t>
            </a:r>
            <a:r>
              <a:rPr lang="en-US" altLang="en-US" dirty="0" smtClean="0">
                <a:latin typeface="Calibri" panose="020F0502020204030204" pitchFamily="34" charset="0"/>
              </a:rPr>
              <a:t>provide </a:t>
            </a:r>
            <a:r>
              <a:rPr lang="en-US" altLang="en-US" dirty="0">
                <a:latin typeface="Calibri" panose="020F0502020204030204" pitchFamily="34" charset="0"/>
              </a:rPr>
              <a:t>identification of unauthorized use. </a:t>
            </a:r>
            <a:endParaRPr lang="en-US" altLang="en-US" dirty="0" smtClean="0">
              <a:latin typeface="Calibri" panose="020F0502020204030204" pitchFamily="34" charset="0"/>
            </a:endParaRPr>
          </a:p>
          <a:p>
            <a:pPr>
              <a:buFont typeface="+mj-lt"/>
              <a:buAutoNum type="arabicPeriod"/>
            </a:pPr>
            <a:r>
              <a:rPr lang="en-US" altLang="en-US" dirty="0" smtClean="0">
                <a:latin typeface="Calibri" panose="020F0502020204030204" pitchFamily="34" charset="0"/>
              </a:rPr>
              <a:t>Ensure </a:t>
            </a:r>
            <a:r>
              <a:rPr lang="en-US" altLang="en-US" dirty="0">
                <a:latin typeface="Calibri" panose="020F0502020204030204" pitchFamily="34" charset="0"/>
              </a:rPr>
              <a:t>the operational failure of the boundary protection mechanisms do not </a:t>
            </a:r>
            <a:r>
              <a:rPr lang="en-US" altLang="en-US" dirty="0" smtClean="0">
                <a:latin typeface="Calibri" panose="020F0502020204030204" pitchFamily="34" charset="0"/>
              </a:rPr>
              <a:t>result </a:t>
            </a:r>
            <a:r>
              <a:rPr lang="en-US" altLang="en-US" dirty="0">
                <a:latin typeface="Calibri" panose="020F0502020204030204" pitchFamily="34" charset="0"/>
              </a:rPr>
              <a:t>in any unauthorized release of information outside of the information </a:t>
            </a:r>
            <a:r>
              <a:rPr lang="en-US" altLang="en-US" dirty="0" smtClean="0">
                <a:latin typeface="Calibri" panose="020F0502020204030204" pitchFamily="34" charset="0"/>
              </a:rPr>
              <a:t>system </a:t>
            </a:r>
            <a:r>
              <a:rPr lang="en-US" altLang="en-US" dirty="0">
                <a:latin typeface="Calibri" panose="020F0502020204030204" pitchFamily="34" charset="0"/>
              </a:rPr>
              <a:t>boundary (i.e. the device shall “fail closed” vs. “fail open”). </a:t>
            </a:r>
          </a:p>
          <a:p>
            <a:pPr>
              <a:buFont typeface="+mj-lt"/>
              <a:buAutoNum type="arabicPeriod"/>
            </a:pPr>
            <a:r>
              <a:rPr lang="en-US" altLang="en-US" dirty="0" smtClean="0">
                <a:latin typeface="Calibri" panose="020F0502020204030204" pitchFamily="34" charset="0"/>
              </a:rPr>
              <a:t>Allocate </a:t>
            </a:r>
            <a:r>
              <a:rPr lang="en-US" altLang="en-US" dirty="0">
                <a:latin typeface="Calibri" panose="020F0502020204030204" pitchFamily="34" charset="0"/>
              </a:rPr>
              <a:t>publicly accessible information system components (e.g. public Web </a:t>
            </a:r>
            <a:r>
              <a:rPr lang="en-US" altLang="en-US" dirty="0" smtClean="0">
                <a:latin typeface="Calibri" panose="020F0502020204030204" pitchFamily="34" charset="0"/>
              </a:rPr>
              <a:t>servers</a:t>
            </a:r>
            <a:r>
              <a:rPr lang="en-US" altLang="en-US" dirty="0">
                <a:latin typeface="Calibri" panose="020F0502020204030204" pitchFamily="34" charset="0"/>
              </a:rPr>
              <a:t>) to separate sub networks with separate, network interfaces. Publicly </a:t>
            </a:r>
            <a:r>
              <a:rPr lang="en-US" altLang="en-US" dirty="0" smtClean="0">
                <a:latin typeface="Calibri" panose="020F0502020204030204" pitchFamily="34" charset="0"/>
              </a:rPr>
              <a:t>accessible </a:t>
            </a:r>
            <a:r>
              <a:rPr lang="en-US" altLang="en-US" dirty="0">
                <a:latin typeface="Calibri" panose="020F0502020204030204" pitchFamily="34" charset="0"/>
              </a:rPr>
              <a:t>information systems residing on a virtual host shall follow </a:t>
            </a:r>
            <a:r>
              <a:rPr lang="en-US" altLang="en-US" dirty="0" smtClean="0">
                <a:latin typeface="Calibri" panose="020F0502020204030204" pitchFamily="34" charset="0"/>
              </a:rPr>
              <a:t>the guidance </a:t>
            </a:r>
            <a:r>
              <a:rPr lang="en-US" altLang="en-US" dirty="0">
                <a:latin typeface="Calibri" panose="020F0502020204030204" pitchFamily="34" charset="0"/>
              </a:rPr>
              <a:t>in section 5.10.3.2 to achieve separation.</a:t>
            </a:r>
          </a:p>
          <a:p>
            <a:pPr>
              <a:buFont typeface="+mj-lt"/>
              <a:buAutoNum type="arabicPeriod"/>
            </a:pPr>
            <a:endParaRPr lang="en-US" altLang="en-US"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Tree>
    <p:extLst>
      <p:ext uri="{BB962C8B-B14F-4D97-AF65-F5344CB8AC3E}">
        <p14:creationId xmlns:p14="http://schemas.microsoft.com/office/powerpoint/2010/main" val="33342537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1154955" y="2342147"/>
            <a:ext cx="9801726" cy="4515853"/>
          </a:xfrm>
        </p:spPr>
        <p:txBody>
          <a:bodyPr>
            <a:normAutofit fontScale="92500" lnSpcReduction="10000"/>
          </a:bodyPr>
          <a:lstStyle/>
          <a:p>
            <a:r>
              <a:rPr lang="en-US" altLang="en-US" sz="2200" b="1" dirty="0">
                <a:latin typeface="Calibri" panose="020F0502020204030204" pitchFamily="34" charset="0"/>
              </a:rPr>
              <a:t>5.10.1.2 Encryption </a:t>
            </a:r>
          </a:p>
          <a:p>
            <a:pPr marL="0" indent="0">
              <a:buNone/>
            </a:pPr>
            <a:r>
              <a:rPr lang="en-US" altLang="en-US" sz="2000" dirty="0" smtClean="0">
                <a:latin typeface="Calibri" panose="020F0502020204030204" pitchFamily="34" charset="0"/>
              </a:rPr>
              <a:t>1</a:t>
            </a:r>
            <a:r>
              <a:rPr lang="en-US" altLang="en-US" sz="2000" dirty="0">
                <a:latin typeface="Calibri" panose="020F0502020204030204" pitchFamily="34" charset="0"/>
              </a:rPr>
              <a:t>. </a:t>
            </a:r>
            <a:r>
              <a:rPr lang="en-US" altLang="en-US" sz="2000" dirty="0" smtClean="0">
                <a:latin typeface="Calibri" panose="020F0502020204030204" pitchFamily="34" charset="0"/>
              </a:rPr>
              <a:t>	Encryption </a:t>
            </a:r>
            <a:r>
              <a:rPr lang="en-US" altLang="en-US" sz="2000" dirty="0">
                <a:latin typeface="Calibri" panose="020F0502020204030204" pitchFamily="34" charset="0"/>
              </a:rPr>
              <a:t>shall be a minimum of 128 bit. </a:t>
            </a:r>
          </a:p>
          <a:p>
            <a:pPr marL="0" indent="0">
              <a:buNone/>
            </a:pPr>
            <a:r>
              <a:rPr lang="en-US" altLang="en-US" sz="2000" dirty="0" smtClean="0">
                <a:latin typeface="Calibri" panose="020F0502020204030204" pitchFamily="34" charset="0"/>
              </a:rPr>
              <a:t>2.	When </a:t>
            </a:r>
            <a:r>
              <a:rPr lang="en-US" altLang="en-US" sz="2000" dirty="0">
                <a:latin typeface="Calibri" panose="020F0502020204030204" pitchFamily="34" charset="0"/>
              </a:rPr>
              <a:t>CJI is transmitted outside the boundary of the physically secure location, </a:t>
            </a:r>
            <a:r>
              <a:rPr lang="en-US" altLang="en-US" sz="2000" dirty="0" smtClean="0">
                <a:latin typeface="Calibri" panose="020F0502020204030204" pitchFamily="34" charset="0"/>
              </a:rPr>
              <a:t>the </a:t>
            </a:r>
            <a:r>
              <a:rPr lang="en-US" altLang="en-US" sz="2000" dirty="0">
                <a:latin typeface="Calibri" panose="020F0502020204030204" pitchFamily="34" charset="0"/>
              </a:rPr>
              <a:t>data </a:t>
            </a:r>
            <a:r>
              <a:rPr lang="en-US" altLang="en-US" sz="2000" dirty="0" smtClean="0">
                <a:latin typeface="Calibri" panose="020F0502020204030204" pitchFamily="34" charset="0"/>
              </a:rPr>
              <a:t>	shall 	be </a:t>
            </a:r>
            <a:r>
              <a:rPr lang="en-US" altLang="en-US" sz="2000" dirty="0">
                <a:latin typeface="Calibri" panose="020F0502020204030204" pitchFamily="34" charset="0"/>
              </a:rPr>
              <a:t>immediately protected via cryptographic mechanisms </a:t>
            </a:r>
            <a:r>
              <a:rPr lang="en-US" altLang="en-US" sz="2000" dirty="0" smtClean="0">
                <a:latin typeface="Calibri" panose="020F0502020204030204" pitchFamily="34" charset="0"/>
              </a:rPr>
              <a:t>(</a:t>
            </a:r>
            <a:r>
              <a:rPr lang="en-US" altLang="en-US" sz="2000" dirty="0">
                <a:latin typeface="Calibri" panose="020F0502020204030204" pitchFamily="34" charset="0"/>
              </a:rPr>
              <a:t>encryption). </a:t>
            </a:r>
            <a:endParaRPr lang="en-US" altLang="en-US" sz="2000" dirty="0" smtClean="0">
              <a:latin typeface="Calibri" panose="020F0502020204030204" pitchFamily="34" charset="0"/>
            </a:endParaRPr>
          </a:p>
          <a:p>
            <a:pPr marL="0" indent="0">
              <a:buNone/>
            </a:pPr>
            <a:r>
              <a:rPr lang="en-US" altLang="en-US" sz="2000" dirty="0" smtClean="0">
                <a:latin typeface="Calibri" panose="020F0502020204030204" pitchFamily="34" charset="0"/>
              </a:rPr>
              <a:t>EXCEPTIONS</a:t>
            </a:r>
            <a:r>
              <a:rPr lang="en-US" altLang="en-US" sz="2000" dirty="0">
                <a:latin typeface="Calibri" panose="020F0502020204030204" pitchFamily="34" charset="0"/>
              </a:rPr>
              <a:t>: See section 5.10.2. </a:t>
            </a:r>
          </a:p>
          <a:p>
            <a:pPr marL="0" indent="0">
              <a:buNone/>
            </a:pPr>
            <a:r>
              <a:rPr lang="en-US" altLang="en-US" sz="2000" dirty="0" smtClean="0">
                <a:latin typeface="Calibri" panose="020F0502020204030204" pitchFamily="34" charset="0"/>
              </a:rPr>
              <a:t>3.	When </a:t>
            </a:r>
            <a:r>
              <a:rPr lang="en-US" altLang="en-US" sz="2000" dirty="0">
                <a:latin typeface="Calibri" panose="020F0502020204030204" pitchFamily="34" charset="0"/>
              </a:rPr>
              <a:t>CJI is at rest (i.e. stored electronically) outside the boundary of the </a:t>
            </a:r>
            <a:r>
              <a:rPr lang="en-US" altLang="en-US" sz="2000" dirty="0" smtClean="0">
                <a:latin typeface="Calibri" panose="020F0502020204030204" pitchFamily="34" charset="0"/>
              </a:rPr>
              <a:t>physically 	secure 	location</a:t>
            </a:r>
            <a:r>
              <a:rPr lang="en-US" altLang="en-US" sz="2000" dirty="0">
                <a:latin typeface="Calibri" panose="020F0502020204030204" pitchFamily="34" charset="0"/>
              </a:rPr>
              <a:t>, the data shall be protected via cryptographic </a:t>
            </a:r>
            <a:r>
              <a:rPr lang="en-US" altLang="en-US" sz="2000" dirty="0" smtClean="0">
                <a:latin typeface="Calibri" panose="020F0502020204030204" pitchFamily="34" charset="0"/>
              </a:rPr>
              <a:t>mechanisms </a:t>
            </a:r>
            <a:r>
              <a:rPr lang="en-US" altLang="en-US" sz="2000" dirty="0">
                <a:latin typeface="Calibri" panose="020F0502020204030204" pitchFamily="34" charset="0"/>
              </a:rPr>
              <a:t>(encryption). </a:t>
            </a:r>
          </a:p>
          <a:p>
            <a:pPr marL="0" indent="0">
              <a:buNone/>
            </a:pPr>
            <a:r>
              <a:rPr lang="en-US" altLang="en-US" sz="2000" dirty="0" smtClean="0">
                <a:latin typeface="Calibri" panose="020F0502020204030204" pitchFamily="34" charset="0"/>
              </a:rPr>
              <a:t>4.	When </a:t>
            </a:r>
            <a:r>
              <a:rPr lang="en-US" altLang="en-US" sz="2000" dirty="0">
                <a:latin typeface="Calibri" panose="020F0502020204030204" pitchFamily="34" charset="0"/>
              </a:rPr>
              <a:t>encryption is employed, the cryptographic module used shall be certified </a:t>
            </a:r>
            <a:r>
              <a:rPr lang="en-US" altLang="en-US" sz="2000" dirty="0" smtClean="0">
                <a:latin typeface="Calibri" panose="020F0502020204030204" pitchFamily="34" charset="0"/>
              </a:rPr>
              <a:t>to </a:t>
            </a:r>
            <a:r>
              <a:rPr lang="en-US" altLang="en-US" sz="2000" dirty="0">
                <a:latin typeface="Calibri" panose="020F0502020204030204" pitchFamily="34" charset="0"/>
              </a:rPr>
              <a:t>meet </a:t>
            </a:r>
            <a:r>
              <a:rPr lang="en-US" altLang="en-US" sz="2000" dirty="0" smtClean="0">
                <a:latin typeface="Calibri" panose="020F0502020204030204" pitchFamily="34" charset="0"/>
              </a:rPr>
              <a:t>	FIPS 	140-2 </a:t>
            </a:r>
            <a:r>
              <a:rPr lang="en-US" altLang="en-US" sz="2000" dirty="0">
                <a:latin typeface="Calibri" panose="020F0502020204030204" pitchFamily="34" charset="0"/>
              </a:rPr>
              <a:t>standards. </a:t>
            </a:r>
            <a:endParaRPr lang="en-US" altLang="en-US" sz="2000" dirty="0" smtClean="0">
              <a:latin typeface="Calibri" panose="020F0502020204030204" pitchFamily="34" charset="0"/>
            </a:endParaRPr>
          </a:p>
          <a:p>
            <a:pPr marL="0" indent="0">
              <a:buNone/>
            </a:pPr>
            <a:r>
              <a:rPr lang="en-US" altLang="en-US" sz="1700" dirty="0">
                <a:latin typeface="Calibri" panose="020F0502020204030204" pitchFamily="34" charset="0"/>
              </a:rPr>
              <a:t>Note 1: Subsequent versions of approved cryptographic modules that are under current review for FIPS 140-2 compliancy can be used in the interim until certification is complete. </a:t>
            </a:r>
          </a:p>
          <a:p>
            <a:pPr marL="0" indent="0">
              <a:buNone/>
            </a:pPr>
            <a:r>
              <a:rPr lang="en-US" altLang="en-US" sz="1700" dirty="0">
                <a:latin typeface="Calibri" panose="020F0502020204030204" pitchFamily="34" charset="0"/>
              </a:rPr>
              <a:t>Note 2: While FIPS 197 (Advanced Encryption Standard) certification is desirable, a FIPS 197 certification alone is insufficient as the certification is for the algorithm only vs. the FIPS 140-2 standard which certifies the packaging of an implementation. </a:t>
            </a:r>
          </a:p>
          <a:p>
            <a:pPr marL="0" indent="0">
              <a:buNone/>
            </a:pPr>
            <a:endParaRPr lang="en-US" altLang="en-US" sz="2000"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Tree>
    <p:extLst>
      <p:ext uri="{BB962C8B-B14F-4D97-AF65-F5344CB8AC3E}">
        <p14:creationId xmlns:p14="http://schemas.microsoft.com/office/powerpoint/2010/main" val="28676470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1154955" y="2342147"/>
            <a:ext cx="9801726" cy="4515853"/>
          </a:xfrm>
        </p:spPr>
        <p:txBody>
          <a:bodyPr>
            <a:normAutofit/>
          </a:bodyPr>
          <a:lstStyle/>
          <a:p>
            <a:pPr marL="0" indent="0">
              <a:buNone/>
            </a:pPr>
            <a:r>
              <a:rPr lang="en-US" altLang="en-US" sz="2400" b="1" dirty="0">
                <a:latin typeface="Calibri" panose="020F0502020204030204" pitchFamily="34" charset="0"/>
              </a:rPr>
              <a:t>5.10.1.2 Encryption </a:t>
            </a:r>
            <a:r>
              <a:rPr lang="en-US" altLang="en-US" sz="2400" b="1" dirty="0" smtClean="0">
                <a:latin typeface="Calibri" panose="020F0502020204030204" pitchFamily="34" charset="0"/>
              </a:rPr>
              <a:t> (continued)</a:t>
            </a:r>
            <a:endParaRPr lang="en-US" altLang="en-US" sz="2400" b="1" dirty="0">
              <a:latin typeface="Calibri" panose="020F0502020204030204" pitchFamily="34" charset="0"/>
            </a:endParaRPr>
          </a:p>
          <a:p>
            <a:pPr marL="0" indent="0">
              <a:buNone/>
            </a:pPr>
            <a:r>
              <a:rPr lang="en-US" altLang="en-US" sz="2000" dirty="0">
                <a:latin typeface="Calibri" panose="020F0502020204030204" pitchFamily="34" charset="0"/>
              </a:rPr>
              <a:t>5. For agencies using public key infrastructure technology, the agency shall develop and implement a certificate policy and certification practice statement for the issuance of public key certificates used in the information system. Registration to receive a public key certificate shall: </a:t>
            </a:r>
            <a:endParaRPr lang="en-US" altLang="en-US" sz="2000" dirty="0" smtClean="0">
              <a:latin typeface="Calibri" panose="020F0502020204030204" pitchFamily="34" charset="0"/>
            </a:endParaRPr>
          </a:p>
          <a:p>
            <a:pPr marL="800100" lvl="2" indent="0">
              <a:buNone/>
            </a:pPr>
            <a:r>
              <a:rPr lang="en-US" altLang="en-US" sz="1800" dirty="0">
                <a:latin typeface="Calibri" panose="020F0502020204030204" pitchFamily="34" charset="0"/>
              </a:rPr>
              <a:t>a) Include authorization by a supervisor or a responsible official. </a:t>
            </a:r>
          </a:p>
          <a:p>
            <a:pPr marL="800100" lvl="2" indent="0">
              <a:buNone/>
            </a:pPr>
            <a:r>
              <a:rPr lang="en-US" altLang="en-US" sz="1800" dirty="0" smtClean="0">
                <a:latin typeface="Calibri" panose="020F0502020204030204" pitchFamily="34" charset="0"/>
              </a:rPr>
              <a:t>b</a:t>
            </a:r>
            <a:r>
              <a:rPr lang="en-US" altLang="en-US" sz="1800" dirty="0">
                <a:latin typeface="Calibri" panose="020F0502020204030204" pitchFamily="34" charset="0"/>
              </a:rPr>
              <a:t>) Be accomplished by a secure process that verifies the identity </a:t>
            </a:r>
            <a:r>
              <a:rPr lang="en-US" altLang="en-US" sz="1800" dirty="0" smtClean="0">
                <a:latin typeface="Calibri" panose="020F0502020204030204" pitchFamily="34" charset="0"/>
              </a:rPr>
              <a:t>of the </a:t>
            </a:r>
            <a:r>
              <a:rPr lang="en-US" altLang="en-US" sz="1800" dirty="0">
                <a:latin typeface="Calibri" panose="020F0502020204030204" pitchFamily="34" charset="0"/>
              </a:rPr>
              <a:t>certificate holder. </a:t>
            </a:r>
          </a:p>
          <a:p>
            <a:pPr marL="800100" lvl="2" indent="0">
              <a:buNone/>
            </a:pPr>
            <a:r>
              <a:rPr lang="en-US" altLang="en-US" sz="1800" dirty="0" smtClean="0">
                <a:latin typeface="Calibri" panose="020F0502020204030204" pitchFamily="34" charset="0"/>
              </a:rPr>
              <a:t>c</a:t>
            </a:r>
            <a:r>
              <a:rPr lang="en-US" altLang="en-US" sz="1800" dirty="0">
                <a:latin typeface="Calibri" panose="020F0502020204030204" pitchFamily="34" charset="0"/>
              </a:rPr>
              <a:t>) Ensure the certificate is issued to the intended party. </a:t>
            </a:r>
          </a:p>
          <a:p>
            <a:pPr marL="1257300" lvl="3" indent="0">
              <a:buNone/>
            </a:pPr>
            <a:endParaRPr lang="en-US" altLang="en-US" dirty="0" smtClean="0">
              <a:latin typeface="Calibri" panose="020F0502020204030204" pitchFamily="34" charset="0"/>
            </a:endParaRPr>
          </a:p>
          <a:p>
            <a:pPr marL="0" indent="0">
              <a:buNone/>
            </a:pPr>
            <a:endParaRPr lang="en-US" altLang="en-US" sz="2000"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
        <p:nvSpPr>
          <p:cNvPr id="4" name="TextBox 3"/>
          <p:cNvSpPr txBox="1"/>
          <p:nvPr/>
        </p:nvSpPr>
        <p:spPr>
          <a:xfrm>
            <a:off x="946484" y="5934670"/>
            <a:ext cx="10010197" cy="923330"/>
          </a:xfrm>
          <a:prstGeom prst="rect">
            <a:avLst/>
          </a:prstGeom>
          <a:noFill/>
        </p:spPr>
        <p:txBody>
          <a:bodyPr wrap="square" rtlCol="0">
            <a:spAutoFit/>
          </a:bodyPr>
          <a:lstStyle/>
          <a:p>
            <a:r>
              <a:rPr lang="en-US" altLang="en-US" b="1" dirty="0">
                <a:latin typeface="Calibri" panose="020F0502020204030204" pitchFamily="34" charset="0"/>
              </a:rPr>
              <a:t>*</a:t>
            </a:r>
            <a:r>
              <a:rPr lang="en-US" altLang="en-US" b="1" dirty="0" smtClean="0">
                <a:latin typeface="Calibri" panose="020F0502020204030204" pitchFamily="34" charset="0"/>
              </a:rPr>
              <a:t>SP </a:t>
            </a:r>
            <a:r>
              <a:rPr lang="en-US" altLang="en-US" b="1" dirty="0">
                <a:latin typeface="Calibri" panose="020F0502020204030204" pitchFamily="34" charset="0"/>
              </a:rPr>
              <a:t>800-15  MISPC Minimum Interoperability Specification for PKI Components</a:t>
            </a:r>
          </a:p>
          <a:p>
            <a:r>
              <a:rPr lang="en-US" altLang="en-US" b="1" dirty="0" smtClean="0">
                <a:latin typeface="Calibri" panose="020F0502020204030204" pitchFamily="34" charset="0"/>
              </a:rPr>
              <a:t>*SP </a:t>
            </a:r>
            <a:r>
              <a:rPr lang="en-US" altLang="en-US" b="1" dirty="0">
                <a:latin typeface="Calibri" panose="020F0502020204030204" pitchFamily="34" charset="0"/>
              </a:rPr>
              <a:t>800-96  PIV Card to Reader Interoperability Guidelines</a:t>
            </a:r>
          </a:p>
          <a:p>
            <a:r>
              <a:rPr lang="en-US" altLang="en-US" b="1" dirty="0" smtClean="0">
                <a:latin typeface="Calibri" panose="020F0502020204030204" pitchFamily="34" charset="0"/>
              </a:rPr>
              <a:t>*SP </a:t>
            </a:r>
            <a:r>
              <a:rPr lang="en-US" altLang="en-US" b="1" dirty="0">
                <a:latin typeface="Calibri" panose="020F0502020204030204" pitchFamily="34" charset="0"/>
              </a:rPr>
              <a:t>800-111  Guide to Storage Encryption Technologies for End User Devices</a:t>
            </a:r>
          </a:p>
        </p:txBody>
      </p:sp>
    </p:spTree>
    <p:extLst>
      <p:ext uri="{BB962C8B-B14F-4D97-AF65-F5344CB8AC3E}">
        <p14:creationId xmlns:p14="http://schemas.microsoft.com/office/powerpoint/2010/main" val="11747031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1154955" y="2342147"/>
            <a:ext cx="9801726" cy="4515853"/>
          </a:xfrm>
        </p:spPr>
        <p:txBody>
          <a:bodyPr>
            <a:normAutofit/>
          </a:bodyPr>
          <a:lstStyle/>
          <a:p>
            <a:pPr marL="0" indent="0">
              <a:buNone/>
              <a:defRPr/>
            </a:pPr>
            <a:r>
              <a:rPr lang="en-US" sz="2400" b="1" dirty="0">
                <a:latin typeface="Calibri" pitchFamily="34" charset="0"/>
              </a:rPr>
              <a:t>5.10.1.3 Intrusion Detection Tools and Techniques </a:t>
            </a:r>
          </a:p>
          <a:p>
            <a:pPr marL="0" indent="0">
              <a:buNone/>
              <a:defRPr/>
            </a:pPr>
            <a:r>
              <a:rPr lang="en-US" sz="2000" dirty="0" smtClean="0">
                <a:latin typeface="Calibri" pitchFamily="34" charset="0"/>
              </a:rPr>
              <a:t>The </a:t>
            </a:r>
            <a:r>
              <a:rPr lang="en-US" sz="2000" dirty="0">
                <a:latin typeface="Calibri" pitchFamily="34" charset="0"/>
              </a:rPr>
              <a:t>agency shall implement network-based and/or host-based intrusion detection tools. </a:t>
            </a:r>
          </a:p>
          <a:p>
            <a:pPr marL="0" indent="0">
              <a:buNone/>
              <a:defRPr/>
            </a:pPr>
            <a:r>
              <a:rPr lang="en-US" sz="2000" dirty="0">
                <a:latin typeface="Calibri" pitchFamily="34" charset="0"/>
              </a:rPr>
              <a:t>The CSA/SIB shall, in addition: </a:t>
            </a:r>
          </a:p>
          <a:p>
            <a:pPr marL="0" indent="0">
              <a:buNone/>
              <a:defRPr/>
            </a:pPr>
            <a:r>
              <a:rPr lang="en-US" sz="2000" dirty="0">
                <a:latin typeface="Calibri" pitchFamily="34" charset="0"/>
              </a:rPr>
              <a:t>1.  Monitor inbound and outbound communications for unusual or </a:t>
            </a:r>
            <a:r>
              <a:rPr lang="en-US" sz="2000" dirty="0" smtClean="0">
                <a:latin typeface="Calibri" pitchFamily="34" charset="0"/>
              </a:rPr>
              <a:t>unauthorized </a:t>
            </a:r>
            <a:r>
              <a:rPr lang="en-US" sz="2000" dirty="0">
                <a:latin typeface="Calibri" pitchFamily="34" charset="0"/>
              </a:rPr>
              <a:t>activities. </a:t>
            </a:r>
          </a:p>
          <a:p>
            <a:pPr marL="0" indent="0">
              <a:buNone/>
              <a:defRPr/>
            </a:pPr>
            <a:r>
              <a:rPr lang="en-US" sz="2000" dirty="0">
                <a:latin typeface="Calibri" pitchFamily="34" charset="0"/>
              </a:rPr>
              <a:t>2.  Send individual intrusion detection logs to a central logging facility where </a:t>
            </a:r>
            <a:r>
              <a:rPr lang="en-US" sz="2000" dirty="0" smtClean="0">
                <a:latin typeface="Calibri" pitchFamily="34" charset="0"/>
              </a:rPr>
              <a:t>correlation </a:t>
            </a:r>
            <a:r>
              <a:rPr lang="en-US" sz="2000" dirty="0">
                <a:latin typeface="Calibri" pitchFamily="34" charset="0"/>
              </a:rPr>
              <a:t>and analysis will be accomplished as a system wide </a:t>
            </a:r>
            <a:r>
              <a:rPr lang="en-US" sz="2000" dirty="0" smtClean="0">
                <a:latin typeface="Calibri" pitchFamily="34" charset="0"/>
              </a:rPr>
              <a:t>intrusion detection </a:t>
            </a:r>
            <a:r>
              <a:rPr lang="en-US" sz="2000" dirty="0">
                <a:latin typeface="Calibri" pitchFamily="34" charset="0"/>
              </a:rPr>
              <a:t>effort. </a:t>
            </a:r>
          </a:p>
          <a:p>
            <a:pPr marL="0" indent="0">
              <a:buNone/>
              <a:defRPr/>
            </a:pPr>
            <a:r>
              <a:rPr lang="en-US" sz="2000" dirty="0">
                <a:latin typeface="Calibri" pitchFamily="34" charset="0"/>
              </a:rPr>
              <a:t>3.  Employ automated tools to support near-real-time analysis of events in </a:t>
            </a:r>
            <a:r>
              <a:rPr lang="en-US" sz="2000" dirty="0" smtClean="0">
                <a:latin typeface="Calibri" pitchFamily="34" charset="0"/>
              </a:rPr>
              <a:t>support </a:t>
            </a:r>
            <a:r>
              <a:rPr lang="en-US" sz="2000" dirty="0">
                <a:latin typeface="Calibri" pitchFamily="34" charset="0"/>
              </a:rPr>
              <a:t>of detecting system-level attacks. </a:t>
            </a:r>
          </a:p>
          <a:p>
            <a:pPr marL="1257300" lvl="3" indent="0">
              <a:buNone/>
            </a:pPr>
            <a:endParaRPr lang="en-US" altLang="en-US" dirty="0" smtClean="0">
              <a:latin typeface="Calibri" panose="020F0502020204030204" pitchFamily="34" charset="0"/>
            </a:endParaRPr>
          </a:p>
          <a:p>
            <a:pPr marL="0" indent="0">
              <a:buNone/>
            </a:pPr>
            <a:endParaRPr lang="en-US" altLang="en-US" sz="2000"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
        <p:nvSpPr>
          <p:cNvPr id="4" name="TextBox 3"/>
          <p:cNvSpPr txBox="1"/>
          <p:nvPr/>
        </p:nvSpPr>
        <p:spPr>
          <a:xfrm>
            <a:off x="946484" y="5934670"/>
            <a:ext cx="10010197" cy="369332"/>
          </a:xfrm>
          <a:prstGeom prst="rect">
            <a:avLst/>
          </a:prstGeom>
          <a:noFill/>
        </p:spPr>
        <p:txBody>
          <a:bodyPr wrap="square" rtlCol="0">
            <a:spAutoFit/>
          </a:bodyPr>
          <a:lstStyle/>
          <a:p>
            <a:r>
              <a:rPr lang="en-US" altLang="en-US" b="1" dirty="0" smtClean="0">
                <a:latin typeface="Calibri" panose="020F0502020204030204" pitchFamily="34" charset="0"/>
              </a:rPr>
              <a:t>*SP </a:t>
            </a:r>
            <a:r>
              <a:rPr lang="en-US" altLang="en-US" b="1" dirty="0">
                <a:latin typeface="Calibri" panose="020F0502020204030204" pitchFamily="34" charset="0"/>
              </a:rPr>
              <a:t>800-94 Rev. 1</a:t>
            </a:r>
            <a:r>
              <a:rPr lang="en-US" altLang="en-US" dirty="0">
                <a:latin typeface="Calibri" panose="020F0502020204030204" pitchFamily="34" charset="0"/>
              </a:rPr>
              <a:t> </a:t>
            </a:r>
            <a:r>
              <a:rPr lang="en-US" altLang="en-US" b="1" dirty="0">
                <a:latin typeface="Calibri" panose="020F0502020204030204" pitchFamily="34" charset="0"/>
              </a:rPr>
              <a:t>DRAFT Guide to Intrusion Detection and Prevention Systems (IDPS)</a:t>
            </a:r>
            <a:endParaRPr lang="en-US" altLang="en-US" dirty="0">
              <a:latin typeface="Calibri" panose="020F0502020204030204" pitchFamily="34" charset="0"/>
            </a:endParaRPr>
          </a:p>
        </p:txBody>
      </p:sp>
    </p:spTree>
    <p:extLst>
      <p:ext uri="{BB962C8B-B14F-4D97-AF65-F5344CB8AC3E}">
        <p14:creationId xmlns:p14="http://schemas.microsoft.com/office/powerpoint/2010/main" val="29426978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1154955" y="2342147"/>
            <a:ext cx="9801726" cy="4515853"/>
          </a:xfrm>
        </p:spPr>
        <p:txBody>
          <a:bodyPr>
            <a:normAutofit lnSpcReduction="10000"/>
          </a:bodyPr>
          <a:lstStyle/>
          <a:p>
            <a:pPr marL="0" indent="0">
              <a:buNone/>
            </a:pPr>
            <a:r>
              <a:rPr lang="en-US" altLang="en-US" sz="2400" b="1" dirty="0">
                <a:latin typeface="Calibri" panose="020F0502020204030204" pitchFamily="34" charset="0"/>
              </a:rPr>
              <a:t>5.10.1.4 Voice over Internet </a:t>
            </a:r>
            <a:r>
              <a:rPr lang="en-US" altLang="en-US" sz="2000" b="1" dirty="0">
                <a:latin typeface="Calibri" panose="020F0502020204030204" pitchFamily="34" charset="0"/>
              </a:rPr>
              <a:t>Protocol</a:t>
            </a:r>
            <a:r>
              <a:rPr lang="en-US" altLang="en-US" sz="2400" b="1" dirty="0">
                <a:latin typeface="Calibri" panose="020F0502020204030204" pitchFamily="34" charset="0"/>
              </a:rPr>
              <a:t> </a:t>
            </a:r>
          </a:p>
          <a:p>
            <a:pPr marL="0" indent="0">
              <a:buNone/>
            </a:pPr>
            <a:r>
              <a:rPr lang="en-US" altLang="en-US" dirty="0">
                <a:latin typeface="Calibri" panose="020F0502020204030204" pitchFamily="34" charset="0"/>
              </a:rPr>
              <a:t>Voice over Internet Protocol (VoIP) has been embraced by organizations globally as an addition to, or replacement for, public switched telephone network (PSTN) and private branch exchange (PBX) telephone systems. The immediate benefits are lower costs than traditional telephone services and VoIP can be installed in-line with an organization’s existing Internet Protocol (IP) services. Among VoIP’s risks that have to be considered carefully are: myriad security concerns, cost issues associated with new networking hardware requirements, and overarching quality of service (</a:t>
            </a:r>
            <a:r>
              <a:rPr lang="en-US" altLang="en-US" dirty="0" err="1">
                <a:latin typeface="Calibri" panose="020F0502020204030204" pitchFamily="34" charset="0"/>
              </a:rPr>
              <a:t>QoS</a:t>
            </a:r>
            <a:r>
              <a:rPr lang="en-US" altLang="en-US" dirty="0">
                <a:latin typeface="Calibri" panose="020F0502020204030204" pitchFamily="34" charset="0"/>
              </a:rPr>
              <a:t>) factors</a:t>
            </a:r>
            <a:r>
              <a:rPr lang="en-US" altLang="en-US" sz="2400" dirty="0">
                <a:latin typeface="Calibri" panose="020F0502020204030204" pitchFamily="34" charset="0"/>
              </a:rPr>
              <a:t>. </a:t>
            </a:r>
          </a:p>
          <a:p>
            <a:pPr marL="0" indent="0">
              <a:buNone/>
            </a:pPr>
            <a:r>
              <a:rPr lang="en-US" altLang="en-US" dirty="0" smtClean="0">
                <a:latin typeface="Calibri" panose="020F0502020204030204" pitchFamily="34" charset="0"/>
              </a:rPr>
              <a:t>In </a:t>
            </a:r>
            <a:r>
              <a:rPr lang="en-US" altLang="en-US" dirty="0">
                <a:latin typeface="Calibri" panose="020F0502020204030204" pitchFamily="34" charset="0"/>
              </a:rPr>
              <a:t>addition to the security controls described in this document, the following additional controls shall be implemented when an agency deploys VoIP within a network that contains unencrypted CJI: </a:t>
            </a:r>
            <a:endParaRPr lang="en-US" altLang="en-US" dirty="0" smtClean="0">
              <a:latin typeface="Calibri" panose="020F0502020204030204" pitchFamily="34" charset="0"/>
            </a:endParaRPr>
          </a:p>
          <a:p>
            <a:pPr>
              <a:buFont typeface="+mj-lt"/>
              <a:buAutoNum type="arabicPeriod"/>
            </a:pPr>
            <a:r>
              <a:rPr lang="en-US" altLang="en-US" dirty="0">
                <a:latin typeface="Calibri" panose="020F0502020204030204" pitchFamily="34" charset="0"/>
              </a:rPr>
              <a:t>1. Establish usage restrictions and implementation guidance for VoIP technologies. </a:t>
            </a:r>
            <a:endParaRPr lang="en-US" altLang="en-US" dirty="0" smtClean="0">
              <a:latin typeface="Calibri" panose="020F0502020204030204" pitchFamily="34" charset="0"/>
            </a:endParaRPr>
          </a:p>
          <a:p>
            <a:pPr>
              <a:buFont typeface="+mj-lt"/>
              <a:buAutoNum type="arabicPeriod"/>
            </a:pPr>
            <a:r>
              <a:rPr lang="en-US" altLang="en-US" dirty="0" smtClean="0">
                <a:latin typeface="Calibri" panose="020F0502020204030204" pitchFamily="34" charset="0"/>
              </a:rPr>
              <a:t>Change </a:t>
            </a:r>
            <a:r>
              <a:rPr lang="en-US" altLang="en-US" dirty="0">
                <a:latin typeface="Calibri" panose="020F0502020204030204" pitchFamily="34" charset="0"/>
              </a:rPr>
              <a:t>the default administrative password on the IP phones and </a:t>
            </a:r>
            <a:r>
              <a:rPr lang="en-US" altLang="en-US" dirty="0" smtClean="0">
                <a:latin typeface="Calibri" panose="020F0502020204030204" pitchFamily="34" charset="0"/>
              </a:rPr>
              <a:t>VoIP </a:t>
            </a:r>
            <a:r>
              <a:rPr lang="en-US" altLang="en-US" dirty="0">
                <a:latin typeface="Calibri" panose="020F0502020204030204" pitchFamily="34" charset="0"/>
              </a:rPr>
              <a:t>switches. </a:t>
            </a:r>
          </a:p>
          <a:p>
            <a:pPr>
              <a:buFont typeface="+mj-lt"/>
              <a:buAutoNum type="arabicPeriod"/>
            </a:pPr>
            <a:r>
              <a:rPr lang="en-US" altLang="en-US" dirty="0" smtClean="0">
                <a:latin typeface="Calibri" panose="020F0502020204030204" pitchFamily="34" charset="0"/>
              </a:rPr>
              <a:t>Utilize </a:t>
            </a:r>
            <a:r>
              <a:rPr lang="en-US" altLang="en-US" dirty="0">
                <a:latin typeface="Calibri" panose="020F0502020204030204" pitchFamily="34" charset="0"/>
              </a:rPr>
              <a:t>Virtual Local Area Network (VLAN) technology to segment VoIP traffic </a:t>
            </a:r>
            <a:r>
              <a:rPr lang="en-US" altLang="en-US" dirty="0" smtClean="0">
                <a:latin typeface="Calibri" panose="020F0502020204030204" pitchFamily="34" charset="0"/>
              </a:rPr>
              <a:t>from </a:t>
            </a:r>
            <a:r>
              <a:rPr lang="en-US" altLang="en-US" dirty="0">
                <a:latin typeface="Calibri" panose="020F0502020204030204" pitchFamily="34" charset="0"/>
              </a:rPr>
              <a:t>data traffic. </a:t>
            </a:r>
          </a:p>
          <a:p>
            <a:pPr marL="0" indent="0">
              <a:buNone/>
            </a:pPr>
            <a:r>
              <a:rPr lang="en-US" altLang="en-US" dirty="0">
                <a:latin typeface="Calibri" panose="020F0502020204030204" pitchFamily="34" charset="0"/>
              </a:rPr>
              <a:t>Appendix G.2 outlines threats, vulnerabilities, mitigations, and NIST best practices for VoIP.</a:t>
            </a:r>
          </a:p>
          <a:p>
            <a:pPr marL="1257300" lvl="3" indent="0">
              <a:buNone/>
            </a:pPr>
            <a:endParaRPr lang="en-US" altLang="en-US" dirty="0" smtClean="0">
              <a:latin typeface="Calibri" panose="020F0502020204030204" pitchFamily="34" charset="0"/>
            </a:endParaRPr>
          </a:p>
          <a:p>
            <a:pPr marL="0" indent="0">
              <a:buNone/>
            </a:pPr>
            <a:endParaRPr lang="en-US" altLang="en-US" sz="2000"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Tree>
    <p:extLst>
      <p:ext uri="{BB962C8B-B14F-4D97-AF65-F5344CB8AC3E}">
        <p14:creationId xmlns:p14="http://schemas.microsoft.com/office/powerpoint/2010/main" val="42582308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1154955" y="2342147"/>
            <a:ext cx="9801726" cy="4515853"/>
          </a:xfrm>
        </p:spPr>
        <p:txBody>
          <a:bodyPr>
            <a:normAutofit/>
          </a:bodyPr>
          <a:lstStyle/>
          <a:p>
            <a:pPr marL="0" indent="0">
              <a:buNone/>
            </a:pPr>
            <a:r>
              <a:rPr lang="en-US" altLang="en-US" sz="2400" b="1" dirty="0">
                <a:latin typeface="Calibri" panose="020F0502020204030204" pitchFamily="34" charset="0"/>
              </a:rPr>
              <a:t>5.10.3 Partitioning and Virtualization </a:t>
            </a:r>
          </a:p>
          <a:p>
            <a:pPr marL="0" indent="0">
              <a:buNone/>
            </a:pPr>
            <a:r>
              <a:rPr lang="en-US" altLang="en-US" dirty="0">
                <a:latin typeface="Calibri" panose="020F0502020204030204" pitchFamily="34" charset="0"/>
              </a:rPr>
              <a:t>As resources grow scarce, agencies are increasing the centralization of applications, services, and system administration. Advanced software now provides the ability to create virtual machines that allows agencies to reduce the amount of hardware needed. Although the concepts of partitioning and virtualization have existed for a while, the need for securing the partitions and virtualized machines has evolved due to the increasing amount of distributed processing and federated information sources now available across the Internet. </a:t>
            </a:r>
          </a:p>
          <a:p>
            <a:pPr marL="1257300" lvl="3" indent="0">
              <a:buNone/>
            </a:pPr>
            <a:endParaRPr lang="en-US" altLang="en-US" dirty="0" smtClean="0">
              <a:latin typeface="Calibri" panose="020F0502020204030204" pitchFamily="34" charset="0"/>
            </a:endParaRPr>
          </a:p>
          <a:p>
            <a:pPr marL="0" indent="0">
              <a:buNone/>
            </a:pPr>
            <a:endParaRPr lang="en-US" altLang="en-US" sz="2000"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
        <p:nvSpPr>
          <p:cNvPr id="4" name="TextBox 3"/>
          <p:cNvSpPr txBox="1"/>
          <p:nvPr/>
        </p:nvSpPr>
        <p:spPr>
          <a:xfrm>
            <a:off x="1154955" y="6304547"/>
            <a:ext cx="6397649" cy="369332"/>
          </a:xfrm>
          <a:prstGeom prst="rect">
            <a:avLst/>
          </a:prstGeom>
          <a:noFill/>
        </p:spPr>
        <p:txBody>
          <a:bodyPr wrap="none" rtlCol="0">
            <a:spAutoFit/>
          </a:bodyPr>
          <a:lstStyle/>
          <a:p>
            <a:r>
              <a:rPr lang="en-US" altLang="en-US" b="1" dirty="0" smtClean="0">
                <a:latin typeface="Calibri" panose="020F0502020204030204" pitchFamily="34" charset="0"/>
              </a:rPr>
              <a:t>*SP </a:t>
            </a:r>
            <a:r>
              <a:rPr lang="en-US" altLang="en-US" b="1" dirty="0">
                <a:latin typeface="Calibri" panose="020F0502020204030204" pitchFamily="34" charset="0"/>
              </a:rPr>
              <a:t>800-125 Guide to Security for Full Virtualization Technologies</a:t>
            </a:r>
          </a:p>
        </p:txBody>
      </p:sp>
    </p:spTree>
    <p:extLst>
      <p:ext uri="{BB962C8B-B14F-4D97-AF65-F5344CB8AC3E}">
        <p14:creationId xmlns:p14="http://schemas.microsoft.com/office/powerpoint/2010/main" val="36180164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1154955" y="2342147"/>
            <a:ext cx="9801726" cy="4515853"/>
          </a:xfrm>
        </p:spPr>
        <p:txBody>
          <a:bodyPr>
            <a:normAutofit fontScale="92500" lnSpcReduction="20000"/>
          </a:bodyPr>
          <a:lstStyle/>
          <a:p>
            <a:pPr marL="0" indent="0">
              <a:buNone/>
            </a:pPr>
            <a:r>
              <a:rPr lang="en-US" altLang="en-US" sz="2400" b="1" dirty="0">
                <a:latin typeface="Calibri" panose="020F0502020204030204" pitchFamily="34" charset="0"/>
              </a:rPr>
              <a:t>5.10.3.1 Partitioning </a:t>
            </a:r>
          </a:p>
          <a:p>
            <a:pPr marL="0" indent="0">
              <a:buNone/>
            </a:pPr>
            <a:r>
              <a:rPr lang="en-US" altLang="en-US" sz="2400" dirty="0">
                <a:latin typeface="Calibri" panose="020F0502020204030204" pitchFamily="34" charset="0"/>
              </a:rPr>
              <a:t>The application, service, or information system shall separate user functionality (including user interface services) from information system management functionality. </a:t>
            </a:r>
          </a:p>
          <a:p>
            <a:pPr marL="0" indent="0">
              <a:buNone/>
            </a:pPr>
            <a:r>
              <a:rPr lang="en-US" altLang="en-US" sz="2400" dirty="0">
                <a:latin typeface="Calibri" panose="020F0502020204030204" pitchFamily="34" charset="0"/>
              </a:rPr>
              <a:t>The application, service, or information system shall physically or logically separate user interface services (e.g. public web pages) from information storage and management services (e.g. database management). Separation may be accomplished through the use of one or more of the following: </a:t>
            </a:r>
          </a:p>
          <a:p>
            <a:pPr marL="0" indent="0">
              <a:buNone/>
            </a:pPr>
            <a:r>
              <a:rPr lang="en-US" altLang="en-US" sz="2400" dirty="0">
                <a:latin typeface="Calibri" panose="020F0502020204030204" pitchFamily="34" charset="0"/>
              </a:rPr>
              <a:t>1. Different computers. </a:t>
            </a:r>
          </a:p>
          <a:p>
            <a:pPr marL="0" indent="0">
              <a:buNone/>
            </a:pPr>
            <a:r>
              <a:rPr lang="en-US" altLang="en-US" sz="2400" dirty="0">
                <a:latin typeface="Calibri" panose="020F0502020204030204" pitchFamily="34" charset="0"/>
              </a:rPr>
              <a:t>2. Different central processing units. </a:t>
            </a:r>
          </a:p>
          <a:p>
            <a:pPr marL="0" indent="0">
              <a:buNone/>
            </a:pPr>
            <a:r>
              <a:rPr lang="en-US" altLang="en-US" sz="2400" dirty="0">
                <a:latin typeface="Calibri" panose="020F0502020204030204" pitchFamily="34" charset="0"/>
              </a:rPr>
              <a:t>3. Different instances of the operating system. </a:t>
            </a:r>
          </a:p>
          <a:p>
            <a:pPr marL="0" indent="0">
              <a:buNone/>
            </a:pPr>
            <a:r>
              <a:rPr lang="en-US" altLang="en-US" sz="2400" dirty="0">
                <a:latin typeface="Calibri" panose="020F0502020204030204" pitchFamily="34" charset="0"/>
              </a:rPr>
              <a:t>4. Different network addresses. </a:t>
            </a:r>
          </a:p>
          <a:p>
            <a:pPr marL="0" indent="0">
              <a:buNone/>
            </a:pPr>
            <a:r>
              <a:rPr lang="en-US" altLang="en-US" sz="2400" dirty="0">
                <a:latin typeface="Calibri" panose="020F0502020204030204" pitchFamily="34" charset="0"/>
              </a:rPr>
              <a:t>5. Other methods approved by the FBI CJIS ISO. </a:t>
            </a:r>
          </a:p>
          <a:p>
            <a:pPr marL="0" indent="0">
              <a:buNone/>
            </a:pPr>
            <a:endParaRPr lang="en-US" altLang="en-US" sz="2000"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Tree>
    <p:extLst>
      <p:ext uri="{BB962C8B-B14F-4D97-AF65-F5344CB8AC3E}">
        <p14:creationId xmlns:p14="http://schemas.microsoft.com/office/powerpoint/2010/main" val="39692091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1154955" y="2342147"/>
            <a:ext cx="9801726" cy="4515853"/>
          </a:xfrm>
        </p:spPr>
        <p:txBody>
          <a:bodyPr>
            <a:normAutofit fontScale="92500" lnSpcReduction="20000"/>
          </a:bodyPr>
          <a:lstStyle/>
          <a:p>
            <a:pPr marL="0" indent="0">
              <a:buNone/>
              <a:defRPr/>
            </a:pPr>
            <a:r>
              <a:rPr lang="en-US" sz="2400" b="1" dirty="0">
                <a:latin typeface="Calibri" pitchFamily="34" charset="0"/>
              </a:rPr>
              <a:t>5.10.3.2 Virtualization </a:t>
            </a:r>
          </a:p>
          <a:p>
            <a:pPr marL="0" indent="0">
              <a:buNone/>
              <a:defRPr/>
            </a:pPr>
            <a:r>
              <a:rPr lang="en-US" sz="2400" dirty="0">
                <a:latin typeface="Calibri" pitchFamily="34" charset="0"/>
              </a:rPr>
              <a:t>Virtualization refers to a methodology of dividing the resources of a computer (hardware and software) into multiple execution environments. Virtualized environments are authorized for criminal justice and noncriminal justice activities. In addition to the security controls described in this policy, the following additional controls shall be implemented in a virtual environment: </a:t>
            </a:r>
          </a:p>
          <a:p>
            <a:pPr marL="0" indent="0">
              <a:buNone/>
              <a:defRPr/>
            </a:pPr>
            <a:r>
              <a:rPr lang="en-US" sz="2400" dirty="0" smtClean="0">
                <a:latin typeface="Calibri" pitchFamily="34" charset="0"/>
              </a:rPr>
              <a:t>1.	Isolate </a:t>
            </a:r>
            <a:r>
              <a:rPr lang="en-US" sz="2400" dirty="0">
                <a:latin typeface="Calibri" pitchFamily="34" charset="0"/>
              </a:rPr>
              <a:t>the host from the virtual machine. In other words, virtual machine users </a:t>
            </a:r>
            <a:r>
              <a:rPr lang="en-US" sz="2400" dirty="0" smtClean="0">
                <a:latin typeface="Calibri" pitchFamily="34" charset="0"/>
              </a:rPr>
              <a:t>	cannot </a:t>
            </a:r>
            <a:r>
              <a:rPr lang="en-US" sz="2400" dirty="0">
                <a:latin typeface="Calibri" pitchFamily="34" charset="0"/>
              </a:rPr>
              <a:t>access host files, firmware, etc. </a:t>
            </a:r>
          </a:p>
          <a:p>
            <a:pPr marL="0" indent="0">
              <a:buNone/>
              <a:defRPr/>
            </a:pPr>
            <a:r>
              <a:rPr lang="en-US" sz="2400" dirty="0" smtClean="0">
                <a:latin typeface="Calibri" pitchFamily="34" charset="0"/>
              </a:rPr>
              <a:t>2.	Maintain </a:t>
            </a:r>
            <a:r>
              <a:rPr lang="en-US" sz="2400" dirty="0">
                <a:latin typeface="Calibri" pitchFamily="34" charset="0"/>
              </a:rPr>
              <a:t>audit logs for all virtual machines and hosts and store the logs </a:t>
            </a:r>
            <a:r>
              <a:rPr lang="en-US" sz="2400" dirty="0" smtClean="0">
                <a:latin typeface="Calibri" pitchFamily="34" charset="0"/>
              </a:rPr>
              <a:t>	outside 	the </a:t>
            </a:r>
            <a:r>
              <a:rPr lang="en-US" sz="2400" dirty="0">
                <a:latin typeface="Calibri" pitchFamily="34" charset="0"/>
              </a:rPr>
              <a:t>hosts’ virtual environment. </a:t>
            </a:r>
            <a:endParaRPr lang="en-US" sz="2400" dirty="0" smtClean="0">
              <a:latin typeface="Calibri" pitchFamily="34" charset="0"/>
            </a:endParaRPr>
          </a:p>
          <a:p>
            <a:pPr marL="0" indent="0">
              <a:buNone/>
              <a:defRPr/>
            </a:pPr>
            <a:r>
              <a:rPr lang="en-US" sz="2400" dirty="0" smtClean="0">
                <a:latin typeface="Calibri" pitchFamily="34" charset="0"/>
              </a:rPr>
              <a:t>3.	Virtual </a:t>
            </a:r>
            <a:r>
              <a:rPr lang="en-US" sz="2400" dirty="0">
                <a:latin typeface="Calibri" pitchFamily="34" charset="0"/>
              </a:rPr>
              <a:t>Machines that are Internet facing (web servers, portal servers, etc.) shall </a:t>
            </a:r>
            <a:r>
              <a:rPr lang="en-US" sz="2400" dirty="0" smtClean="0">
                <a:latin typeface="Calibri" pitchFamily="34" charset="0"/>
              </a:rPr>
              <a:t>	be </a:t>
            </a:r>
            <a:r>
              <a:rPr lang="en-US" sz="2400" dirty="0">
                <a:latin typeface="Calibri" pitchFamily="34" charset="0"/>
              </a:rPr>
              <a:t>physically separate from Virtual Machines that process CJI internally. </a:t>
            </a:r>
          </a:p>
          <a:p>
            <a:pPr marL="0" indent="0">
              <a:buNone/>
              <a:defRPr/>
            </a:pPr>
            <a:r>
              <a:rPr lang="en-US" sz="2400" dirty="0" smtClean="0">
                <a:latin typeface="Calibri" pitchFamily="34" charset="0"/>
              </a:rPr>
              <a:t>4.	Device </a:t>
            </a:r>
            <a:r>
              <a:rPr lang="en-US" sz="2400" dirty="0">
                <a:latin typeface="Calibri" pitchFamily="34" charset="0"/>
              </a:rPr>
              <a:t>drivers that are “critical” shall be contained within a separate guest. </a:t>
            </a:r>
          </a:p>
          <a:p>
            <a:pPr marL="0" indent="0">
              <a:buNone/>
            </a:pPr>
            <a:endParaRPr lang="en-US" altLang="en-US" sz="2000"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Tree>
    <p:extLst>
      <p:ext uri="{BB962C8B-B14F-4D97-AF65-F5344CB8AC3E}">
        <p14:creationId xmlns:p14="http://schemas.microsoft.com/office/powerpoint/2010/main" val="38337031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1154955" y="2342147"/>
            <a:ext cx="9801726" cy="4515853"/>
          </a:xfrm>
        </p:spPr>
        <p:txBody>
          <a:bodyPr>
            <a:normAutofit fontScale="85000" lnSpcReduction="20000"/>
          </a:bodyPr>
          <a:lstStyle/>
          <a:p>
            <a:pPr marL="0" indent="0">
              <a:buNone/>
            </a:pPr>
            <a:r>
              <a:rPr lang="en-US" altLang="en-US" sz="2400" b="1" dirty="0">
                <a:latin typeface="Calibri" panose="020F0502020204030204" pitchFamily="34" charset="0"/>
              </a:rPr>
              <a:t>5.10.3.2 Virtualization (continued)</a:t>
            </a:r>
          </a:p>
          <a:p>
            <a:pPr marL="0" indent="0">
              <a:buNone/>
            </a:pPr>
            <a:r>
              <a:rPr lang="en-US" altLang="en-US" sz="2400" dirty="0">
                <a:latin typeface="Calibri" panose="020F0502020204030204" pitchFamily="34" charset="0"/>
              </a:rPr>
              <a:t>The following are additional technical security control best practices and should be implemented wherever feasible: </a:t>
            </a:r>
          </a:p>
          <a:p>
            <a:endParaRPr lang="en-US" altLang="en-US" sz="2400" dirty="0">
              <a:latin typeface="Calibri" panose="020F0502020204030204" pitchFamily="34" charset="0"/>
            </a:endParaRPr>
          </a:p>
          <a:p>
            <a:pPr marL="0" indent="0">
              <a:buNone/>
            </a:pPr>
            <a:r>
              <a:rPr lang="en-US" altLang="en-US" sz="2400" dirty="0" smtClean="0">
                <a:latin typeface="Calibri" panose="020F0502020204030204" pitchFamily="34" charset="0"/>
              </a:rPr>
              <a:t>1.	Encrypt </a:t>
            </a:r>
            <a:r>
              <a:rPr lang="en-US" altLang="en-US" sz="2400" dirty="0">
                <a:latin typeface="Calibri" panose="020F0502020204030204" pitchFamily="34" charset="0"/>
              </a:rPr>
              <a:t>network traffic between the virtual machine and host. </a:t>
            </a:r>
          </a:p>
          <a:p>
            <a:pPr marL="0" indent="0">
              <a:buNone/>
            </a:pPr>
            <a:r>
              <a:rPr lang="en-US" altLang="en-US" sz="2400" dirty="0" smtClean="0">
                <a:latin typeface="Calibri" panose="020F0502020204030204" pitchFamily="34" charset="0"/>
              </a:rPr>
              <a:t>2.	Implement </a:t>
            </a:r>
            <a:r>
              <a:rPr lang="en-US" altLang="en-US" sz="2400" dirty="0">
                <a:latin typeface="Calibri" panose="020F0502020204030204" pitchFamily="34" charset="0"/>
              </a:rPr>
              <a:t>IDS and IPS monitoring within the virtual machine environment. </a:t>
            </a:r>
          </a:p>
          <a:p>
            <a:pPr marL="0" indent="0">
              <a:buNone/>
            </a:pPr>
            <a:r>
              <a:rPr lang="en-US" altLang="en-US" sz="2400" dirty="0" smtClean="0">
                <a:latin typeface="Calibri" panose="020F0502020204030204" pitchFamily="34" charset="0"/>
              </a:rPr>
              <a:t>3.	Virtually </a:t>
            </a:r>
            <a:r>
              <a:rPr lang="en-US" altLang="en-US" sz="2400" dirty="0">
                <a:latin typeface="Calibri" panose="020F0502020204030204" pitchFamily="34" charset="0"/>
              </a:rPr>
              <a:t>firewall each virtual machine from each other (or physically firewall </a:t>
            </a:r>
            <a:r>
              <a:rPr lang="en-US" altLang="en-US" sz="2400" dirty="0" smtClean="0">
                <a:latin typeface="Calibri" panose="020F0502020204030204" pitchFamily="34" charset="0"/>
              </a:rPr>
              <a:t>each </a:t>
            </a:r>
            <a:r>
              <a:rPr lang="en-US" altLang="en-US" sz="2400" dirty="0">
                <a:latin typeface="Calibri" panose="020F0502020204030204" pitchFamily="34" charset="0"/>
              </a:rPr>
              <a:t>virtual </a:t>
            </a:r>
            <a:r>
              <a:rPr lang="en-US" altLang="en-US" sz="2400" dirty="0" smtClean="0">
                <a:latin typeface="Calibri" panose="020F0502020204030204" pitchFamily="34" charset="0"/>
              </a:rPr>
              <a:t>	machine </a:t>
            </a:r>
            <a:r>
              <a:rPr lang="en-US" altLang="en-US" sz="2400" dirty="0">
                <a:latin typeface="Calibri" panose="020F0502020204030204" pitchFamily="34" charset="0"/>
              </a:rPr>
              <a:t>from each other with an application layer firewall) and </a:t>
            </a:r>
            <a:r>
              <a:rPr lang="en-US" altLang="en-US" sz="2400" dirty="0" smtClean="0">
                <a:latin typeface="Calibri" panose="020F0502020204030204" pitchFamily="34" charset="0"/>
              </a:rPr>
              <a:t>ensure </a:t>
            </a:r>
            <a:r>
              <a:rPr lang="en-US" altLang="en-US" sz="2400" dirty="0">
                <a:latin typeface="Calibri" panose="020F0502020204030204" pitchFamily="34" charset="0"/>
              </a:rPr>
              <a:t>that only </a:t>
            </a:r>
            <a:r>
              <a:rPr lang="en-US" altLang="en-US" sz="2400" dirty="0" smtClean="0">
                <a:latin typeface="Calibri" panose="020F0502020204030204" pitchFamily="34" charset="0"/>
              </a:rPr>
              <a:t>	allowed </a:t>
            </a:r>
            <a:r>
              <a:rPr lang="en-US" altLang="en-US" sz="2400" dirty="0">
                <a:latin typeface="Calibri" panose="020F0502020204030204" pitchFamily="34" charset="0"/>
              </a:rPr>
              <a:t>protocols will transact. </a:t>
            </a:r>
          </a:p>
          <a:p>
            <a:pPr marL="0" indent="0">
              <a:buNone/>
            </a:pPr>
            <a:r>
              <a:rPr lang="en-US" altLang="en-US" sz="2400" dirty="0" smtClean="0">
                <a:latin typeface="Calibri" panose="020F0502020204030204" pitchFamily="34" charset="0"/>
              </a:rPr>
              <a:t>4.	Segregate </a:t>
            </a:r>
            <a:r>
              <a:rPr lang="en-US" altLang="en-US" sz="2400" dirty="0">
                <a:latin typeface="Calibri" panose="020F0502020204030204" pitchFamily="34" charset="0"/>
              </a:rPr>
              <a:t>the administrative duties for the host. </a:t>
            </a:r>
          </a:p>
          <a:p>
            <a:endParaRPr lang="en-US" altLang="en-US" sz="2400" dirty="0">
              <a:latin typeface="Calibri" panose="020F0502020204030204" pitchFamily="34" charset="0"/>
            </a:endParaRPr>
          </a:p>
          <a:p>
            <a:pPr marL="0" indent="0">
              <a:buNone/>
            </a:pPr>
            <a:r>
              <a:rPr lang="en-US" altLang="en-US" sz="2400" dirty="0">
                <a:latin typeface="Calibri" panose="020F0502020204030204" pitchFamily="34" charset="0"/>
              </a:rPr>
              <a:t>Appendix G of the FBI CJIS 5.4 Policy provides some reference and additional background information on virtualization. </a:t>
            </a:r>
          </a:p>
          <a:p>
            <a:pPr marL="0" indent="0">
              <a:buNone/>
            </a:pPr>
            <a:endParaRPr lang="en-US" altLang="en-US" sz="2000"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Tree>
    <p:extLst>
      <p:ext uri="{BB962C8B-B14F-4D97-AF65-F5344CB8AC3E}">
        <p14:creationId xmlns:p14="http://schemas.microsoft.com/office/powerpoint/2010/main" val="27931807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3879"/>
            <a:ext cx="9801727" cy="706964"/>
          </a:xfrm>
        </p:spPr>
        <p:txBody>
          <a:bodyPr/>
          <a:lstStyle/>
          <a:p>
            <a:pPr algn="ctr"/>
            <a:r>
              <a:rPr lang="en-US" dirty="0" smtClean="0"/>
              <a:t>Network Infrastructure Protection Measures</a:t>
            </a:r>
            <a:br>
              <a:rPr lang="en-US" dirty="0" smtClean="0"/>
            </a:br>
            <a:r>
              <a:rPr lang="en-US" dirty="0" smtClean="0"/>
              <a:t>(continued)</a:t>
            </a:r>
            <a:endParaRPr lang="en-US" dirty="0"/>
          </a:p>
        </p:txBody>
      </p:sp>
      <p:sp>
        <p:nvSpPr>
          <p:cNvPr id="3" name="Content Placeholder 2"/>
          <p:cNvSpPr>
            <a:spLocks noGrp="1"/>
          </p:cNvSpPr>
          <p:nvPr>
            <p:ph idx="1"/>
          </p:nvPr>
        </p:nvSpPr>
        <p:spPr>
          <a:xfrm>
            <a:off x="0" y="2342147"/>
            <a:ext cx="12192000" cy="4515853"/>
          </a:xfrm>
        </p:spPr>
        <p:txBody>
          <a:bodyPr>
            <a:normAutofit fontScale="92500" lnSpcReduction="10000"/>
          </a:bodyPr>
          <a:lstStyle/>
          <a:p>
            <a:pPr marL="0" indent="0">
              <a:buNone/>
            </a:pPr>
            <a:r>
              <a:rPr lang="en-US" altLang="en-US" sz="2400" dirty="0">
                <a:latin typeface="Calibri" panose="020F0502020204030204" pitchFamily="34" charset="0"/>
              </a:rPr>
              <a:t>Network diagrams, i.e. topological drawings, are an essential part of solid network security. Through graphical illustration, a comprehensive network diagram provides the “big picture” – enabling network managers to quickly ascertain the interconnecting nodes of a network for a multitude of purposes, including troubleshooting and optimization. Network diagrams are integral to demonstrating the manner in which each agency ensures criminal justice data is afforded appropriate technical security protections and is protected during transit and at rest. The following diagrams, labeled Appendix C.1-A through C.1-D, are examples for agencies to utilize during the development, maintenance, and update stages of their own network diagrams. By using these example drawings as a guideline, agencies can form the foundation for ensuring compliance with Section 5.7.1.2 of the CJIS Security Policy. </a:t>
            </a:r>
          </a:p>
          <a:p>
            <a:pPr marL="0" indent="0">
              <a:buNone/>
            </a:pPr>
            <a:r>
              <a:rPr lang="en-US" altLang="en-US" sz="2400" dirty="0">
                <a:latin typeface="Calibri" panose="020F0502020204030204" pitchFamily="34" charset="0"/>
              </a:rPr>
              <a:t>The purpose for including the following diagrams in this policy is to aid agencies in their understanding of diagram expectations and should not be construed as a mandated method for network topologies. It should also be noted that agencies are not required to use the identical icons depicted in the example diagrams and should not construe any depiction of a particular vendor product as an endorsement of that product by the FBI CJIS Division. </a:t>
            </a:r>
          </a:p>
          <a:p>
            <a:pPr marL="0" indent="0">
              <a:buNone/>
            </a:pPr>
            <a:endParaRPr lang="en-US" altLang="en-US" sz="2000" dirty="0">
              <a:latin typeface="Calibri" panose="020F0502020204030204" pitchFamily="34" charset="0"/>
            </a:endParaRPr>
          </a:p>
          <a:p>
            <a:pPr marL="400050" lvl="1" indent="0">
              <a:buNone/>
            </a:pPr>
            <a:endParaRPr lang="en-US" altLang="en-US" b="1" dirty="0">
              <a:latin typeface="Calibri" panose="020F0502020204030204" pitchFamily="34" charset="0"/>
            </a:endParaRPr>
          </a:p>
        </p:txBody>
      </p:sp>
    </p:spTree>
    <p:extLst>
      <p:ext uri="{BB962C8B-B14F-4D97-AF65-F5344CB8AC3E}">
        <p14:creationId xmlns:p14="http://schemas.microsoft.com/office/powerpoint/2010/main" val="4581530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2333" y="127730"/>
            <a:ext cx="8547333" cy="6602540"/>
          </a:xfrm>
          <a:prstGeom prst="rect">
            <a:avLst/>
          </a:prstGeom>
        </p:spPr>
      </p:pic>
    </p:spTree>
    <p:extLst>
      <p:ext uri="{BB962C8B-B14F-4D97-AF65-F5344CB8AC3E}">
        <p14:creationId xmlns:p14="http://schemas.microsoft.com/office/powerpoint/2010/main" val="30575077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36982" y="-297"/>
            <a:ext cx="8718036" cy="6858594"/>
          </a:xfrm>
          <a:prstGeom prst="rect">
            <a:avLst/>
          </a:prstGeom>
        </p:spPr>
      </p:pic>
    </p:spTree>
    <p:extLst>
      <p:ext uri="{BB962C8B-B14F-4D97-AF65-F5344CB8AC3E}">
        <p14:creationId xmlns:p14="http://schemas.microsoft.com/office/powerpoint/2010/main" val="17742816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2333" y="127730"/>
            <a:ext cx="8547333" cy="6602540"/>
          </a:xfrm>
          <a:prstGeom prst="rect">
            <a:avLst/>
          </a:prstGeom>
        </p:spPr>
      </p:pic>
    </p:spTree>
    <p:extLst>
      <p:ext uri="{BB962C8B-B14F-4D97-AF65-F5344CB8AC3E}">
        <p14:creationId xmlns:p14="http://schemas.microsoft.com/office/powerpoint/2010/main" val="4328074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88210" y="-297"/>
            <a:ext cx="8815580" cy="6858594"/>
          </a:xfrm>
          <a:prstGeom prst="rect">
            <a:avLst/>
          </a:prstGeom>
        </p:spPr>
      </p:pic>
    </p:spTree>
    <p:extLst>
      <p:ext uri="{BB962C8B-B14F-4D97-AF65-F5344CB8AC3E}">
        <p14:creationId xmlns:p14="http://schemas.microsoft.com/office/powerpoint/2010/main" val="65597640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12620</Words>
  <Application>Microsoft Office PowerPoint</Application>
  <PresentationFormat>Widescreen</PresentationFormat>
  <Paragraphs>783</Paragraphs>
  <Slides>102</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102</vt:i4>
      </vt:variant>
    </vt:vector>
  </HeadingPairs>
  <TitlesOfParts>
    <vt:vector size="111" baseType="lpstr">
      <vt:lpstr>SimSun</vt:lpstr>
      <vt:lpstr>Arial</vt:lpstr>
      <vt:lpstr>Calibri</vt:lpstr>
      <vt:lpstr>Calibri Light</vt:lpstr>
      <vt:lpstr>Century Gothic</vt:lpstr>
      <vt:lpstr>Wingdings</vt:lpstr>
      <vt:lpstr>Wingdings 3</vt:lpstr>
      <vt:lpstr>Office Theme</vt:lpstr>
      <vt:lpstr>Ion Boardroom</vt:lpstr>
      <vt:lpstr>Security Awareness Training</vt:lpstr>
      <vt:lpstr>PowerPoint Presentation</vt:lpstr>
      <vt:lpstr>PowerPoint Presentation</vt:lpstr>
      <vt:lpstr>Training Levels</vt:lpstr>
      <vt:lpstr>Level 1</vt:lpstr>
      <vt:lpstr>Level 1 Key Points</vt:lpstr>
      <vt:lpstr>PowerPoint Presentation</vt:lpstr>
      <vt:lpstr>PowerPoint Presentation</vt:lpstr>
      <vt:lpstr>PowerPoint Presentation</vt:lpstr>
      <vt:lpstr> What are we protecting? Rules that describe responsibilities and expected behavior with regard to CJI usage. (continued) </vt:lpstr>
      <vt:lpstr>PowerPoint Presentation</vt:lpstr>
      <vt:lpstr>Incident Response</vt:lpstr>
      <vt:lpstr>Visitor Control and Physical Access</vt:lpstr>
      <vt:lpstr>Level 2</vt:lpstr>
      <vt:lpstr>Level 2 Key Points</vt:lpstr>
      <vt:lpstr>Media Protection</vt:lpstr>
      <vt:lpstr>Media Protection</vt:lpstr>
      <vt:lpstr> Protect information subject to confidentiality concerns  (hardcopy through destruction).  </vt:lpstr>
      <vt:lpstr> Protect information subject to confidentiality concerns  (hardcopy through destruction).  </vt:lpstr>
      <vt:lpstr>Proper Handling and Marking of CJI</vt:lpstr>
      <vt:lpstr>Physical Security ~ Increases in Risks to Systems and Data </vt:lpstr>
      <vt:lpstr>Physical Security ~ Increases in Risks to Systems and Data (continued) </vt:lpstr>
      <vt:lpstr>Social Engineering</vt:lpstr>
      <vt:lpstr>Dissemination and Destruction</vt:lpstr>
      <vt:lpstr>Dissemination and Destruction continued </vt:lpstr>
      <vt:lpstr>Dissemination and Destruction continued </vt:lpstr>
      <vt:lpstr>Level 3</vt:lpstr>
      <vt:lpstr>Level 3 Key Points</vt:lpstr>
      <vt:lpstr>Level 3 Key Points (continued)</vt:lpstr>
      <vt:lpstr>Rules that describe responsibilities and expected behavior with regard to CJI usage.</vt:lpstr>
      <vt:lpstr>Password usage and management—including creation, frequency of changes and protection.  </vt:lpstr>
      <vt:lpstr> Protection from Viruses, Worms, Trojan Horses  and Other Malicious Code, Unknown  E-mail/Attachments. </vt:lpstr>
      <vt:lpstr> Protection from Viruses, Worms, Trojan Horses  and Other Malicious Code, Unknown  E-mail/Attachments. </vt:lpstr>
      <vt:lpstr> Protection from Viruses, Worms, Trojan Horses  and Other Malicious Code, Unknown  E-mail/Attachments. </vt:lpstr>
      <vt:lpstr> Protection from Viruses, Worms, Trojan Horses  and Other Malicious Code, Unknown  E-mail/Attachments. </vt:lpstr>
      <vt:lpstr>Web Usage - Allowed versus Prohibited; Monitoring of User Activity; SPAM, Social Engineering </vt:lpstr>
      <vt:lpstr>Handheld Device Security Issues ~  Physical and Wireless Security Issues </vt:lpstr>
      <vt:lpstr>Handheld Device Security Issues ~  Physical and Wireless Security Issues continued </vt:lpstr>
      <vt:lpstr>Use of encryption and the transmission of sensitive/confidential information</vt:lpstr>
      <vt:lpstr>Use of encryption and the transmission of sensitive/confidential information continued</vt:lpstr>
      <vt:lpstr>Laptop Security</vt:lpstr>
      <vt:lpstr>Laptop Security continued </vt:lpstr>
      <vt:lpstr>Personally Owned Equipment and Software</vt:lpstr>
      <vt:lpstr>Access Control Issues Least Privilege and Separation of Duties </vt:lpstr>
      <vt:lpstr>Individual Accountability (What Does This Mean to the Agency) </vt:lpstr>
      <vt:lpstr>Use of Acknowledgement Statements  ~ Passwords, Access to Systems and Data, Personal Use and Gain. </vt:lpstr>
      <vt:lpstr>Desktop Security </vt:lpstr>
      <vt:lpstr>Protect Information Subject to Confidentiality Concerns </vt:lpstr>
      <vt:lpstr>Threats, Vulnerabilities, and Risks Associated with Accessing CJIS Systems and Services. </vt:lpstr>
      <vt:lpstr>Level 4</vt:lpstr>
      <vt:lpstr>Level 4 Key Points</vt:lpstr>
      <vt:lpstr>Protection from Viruses, Worms, Trojan Horses, and Other Malicious Code—Scanning, Updating Definitions.  </vt:lpstr>
      <vt:lpstr>Protection from Viruses, Worms, Trojan Horses, and Other Malicious Code—Scanning, Updating Definitions.  </vt:lpstr>
      <vt:lpstr>Protection from Viruses, Worms, Trojan Horses, and Other Malicious Code—Scanning, Updating Definitions.  </vt:lpstr>
      <vt:lpstr>Protection from Viruses, Worms, Trojan Horses, and Other Malicious Code—Scanning, Updating Definitions.  </vt:lpstr>
      <vt:lpstr>Protection from Viruses, Worms, Trojan Horses, and Other Malicious Code—Scanning, Updating Definitions.  </vt:lpstr>
      <vt:lpstr>Data Backup and Storage - Centralized or Decentralized Approach. </vt:lpstr>
      <vt:lpstr>Data Backup and Storage - Centralized or Decentralized Approach. </vt:lpstr>
      <vt:lpstr>Timely Application of System Patches - Part of Configuration Management.  </vt:lpstr>
      <vt:lpstr>Access Control Measures</vt:lpstr>
      <vt:lpstr>Access Control Measures</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Access Control Measures (continued)</vt:lpstr>
      <vt:lpstr>Network Infrastructure Protection Measures</vt:lpstr>
      <vt:lpstr>Network Infrastructure Protection Measures (continued)</vt:lpstr>
      <vt:lpstr>Network Infrastructure Protection Measures (continued)</vt:lpstr>
      <vt:lpstr>Network Infrastructure Protection Measures (continued)</vt:lpstr>
      <vt:lpstr>Network Infrastructure Protection Measures (continued)</vt:lpstr>
      <vt:lpstr>Network Infrastructure Protection Measures (continued)</vt:lpstr>
      <vt:lpstr>Network Infrastructure Protection Measures (continued)</vt:lpstr>
      <vt:lpstr>Network Infrastructure Protection Measures (continued)</vt:lpstr>
      <vt:lpstr>Network Infrastructure Protection Measures (continued)</vt:lpstr>
      <vt:lpstr>Network Infrastructure Protection Measures (continued)</vt:lpstr>
      <vt:lpstr>Network Infrastructure Protection Measures (continued)</vt:lpstr>
      <vt:lpstr>PowerPoint Presentation</vt:lpstr>
      <vt:lpstr>PowerPoint Presentation</vt:lpstr>
      <vt:lpstr>PowerPoint Presentation</vt:lpstr>
      <vt:lpstr>PowerPoint Presentation</vt:lpstr>
    </vt:vector>
  </TitlesOfParts>
  <Company>FBI - CJIS Division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Awareness Training</dc:title>
  <dc:creator>Fluharty, Mark</dc:creator>
  <cp:lastModifiedBy>Cunningham, Thomas L.</cp:lastModifiedBy>
  <cp:revision>13</cp:revision>
  <dcterms:created xsi:type="dcterms:W3CDTF">2016-10-25T14:13:55Z</dcterms:created>
  <dcterms:modified xsi:type="dcterms:W3CDTF">2019-08-22T21:05:20Z</dcterms:modified>
</cp:coreProperties>
</file>